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0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72" r:id="rId5"/>
    <p:sldMasterId id="2147483706" r:id="rId6"/>
    <p:sldMasterId id="2147483718" r:id="rId7"/>
    <p:sldMasterId id="2147483730" r:id="rId8"/>
    <p:sldMasterId id="2147483797" r:id="rId9"/>
    <p:sldMasterId id="2147483875" r:id="rId10"/>
    <p:sldMasterId id="2147483887" r:id="rId11"/>
    <p:sldMasterId id="2147483899" r:id="rId12"/>
    <p:sldMasterId id="2147484010" r:id="rId13"/>
    <p:sldMasterId id="2147484132" r:id="rId14"/>
    <p:sldMasterId id="2147484265" r:id="rId15"/>
    <p:sldMasterId id="2147484277" r:id="rId16"/>
    <p:sldMasterId id="2147484289" r:id="rId17"/>
    <p:sldMasterId id="2147484304" r:id="rId18"/>
    <p:sldMasterId id="2147484319" r:id="rId19"/>
    <p:sldMasterId id="2147484331" r:id="rId20"/>
    <p:sldMasterId id="2147484355" r:id="rId21"/>
    <p:sldMasterId id="2147484391" r:id="rId22"/>
    <p:sldMasterId id="2147484499" r:id="rId23"/>
    <p:sldMasterId id="2147484513" r:id="rId24"/>
    <p:sldMasterId id="2147484525" r:id="rId25"/>
  </p:sldMasterIdLst>
  <p:notesMasterIdLst>
    <p:notesMasterId r:id="rId29"/>
  </p:notesMasterIdLst>
  <p:handoutMasterIdLst>
    <p:handoutMasterId r:id="rId30"/>
  </p:handoutMasterIdLst>
  <p:sldIdLst>
    <p:sldId id="950" r:id="rId26"/>
    <p:sldId id="949" r:id="rId27"/>
    <p:sldId id="924" r:id="rId2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3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B3"/>
    <a:srgbClr val="FFCCFF"/>
    <a:srgbClr val="CCCCFF"/>
    <a:srgbClr val="FF99CC"/>
    <a:srgbClr val="FF0066"/>
    <a:srgbClr val="FF3399"/>
    <a:srgbClr val="00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6" autoAdjust="0"/>
    <p:restoredTop sz="87414" autoAdjust="0"/>
  </p:normalViewPr>
  <p:slideViewPr>
    <p:cSldViewPr>
      <p:cViewPr>
        <p:scale>
          <a:sx n="70" d="100"/>
          <a:sy n="70" d="100"/>
        </p:scale>
        <p:origin x="-1542" y="-72"/>
      </p:cViewPr>
      <p:guideLst>
        <p:guide orient="horz" pos="935"/>
        <p:guide pos="2880"/>
      </p:guideLst>
    </p:cSldViewPr>
  </p:slideViewPr>
  <p:outlineViewPr>
    <p:cViewPr>
      <p:scale>
        <a:sx n="33" d="100"/>
        <a:sy n="33" d="100"/>
      </p:scale>
      <p:origin x="0" y="79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396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A98E9-FE74-4F14-8E8E-53EF47C09BB4}" type="datetimeFigureOut">
              <a:rPr kumimoji="1" lang="ja-JP" altLang="en-US" smtClean="0"/>
              <a:t>2017/5/28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51C6-C390-4DDC-920E-013C11BC4B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4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D8E53DB-5933-489E-9E29-90E61B039913}" type="datetimeFigureOut">
              <a:rPr lang="ja-JP" altLang="en-US"/>
              <a:pPr>
                <a:defRPr/>
              </a:pPr>
              <a:t>2017/5/28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C15123A-61A2-4746-A6AD-1FABCCAF583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826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心臓の血管にプラークが付着し血流が阻害されると狭心症、心筋梗塞の発症につながります。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実際の血管内治療では足の付け根や腕の動脈からカテーテルを挿入し、ガイドワイヤーで血管の狭窄部分を通過させた後にバルーンカテーテルの狭窄部に配置し拡張することで狭窄解除を図ります。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5123A-61A2-4746-A6AD-1FABCCAF583B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868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カネカ製の</a:t>
            </a:r>
            <a:r>
              <a:rPr kumimoji="1" lang="en-US" altLang="ja-JP" dirty="0" smtClean="0"/>
              <a:t>PTCA</a:t>
            </a:r>
            <a:r>
              <a:rPr kumimoji="1" lang="ja-JP" altLang="en-US" dirty="0" smtClean="0"/>
              <a:t>バルーンカテーテルです。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実際にはガイディングカテーテルの中を通してバルーンカテーテルを誘導します。より細いカテーテルを設計、製造することで狭窄部分の通過性能を向上しています。写真はガイディングカテーテルに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本の</a:t>
            </a:r>
            <a:r>
              <a:rPr kumimoji="1" lang="en-US" altLang="ja-JP" dirty="0" smtClean="0"/>
              <a:t>PTCA</a:t>
            </a:r>
            <a:r>
              <a:rPr kumimoji="1" lang="ja-JP" altLang="en-US" dirty="0" smtClean="0"/>
              <a:t>バルーンカテーテルを通しているところです。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5123A-61A2-4746-A6AD-1FABCCAF583B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707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脳動脈瘤のコイル塞栓術です。</a:t>
            </a:r>
            <a:endParaRPr kumimoji="1" lang="en-US" altLang="ja-JP" dirty="0" smtClean="0"/>
          </a:p>
          <a:p>
            <a:r>
              <a:rPr kumimoji="1" lang="ja-JP" altLang="en-US" smtClean="0"/>
              <a:t>カネカは塞栓用のコイルを製造、販売しております。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5123A-61A2-4746-A6AD-1FABCCAF583B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680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1098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181670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389207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688268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868891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713150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366229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578916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1455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416607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293858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3973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161868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628200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946995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3pPr marL="1143000" indent="-22860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40732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834423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488589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446606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770347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850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781889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2535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283429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600158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892976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224072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708500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038587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54305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359794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675413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3979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2070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388254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423349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514403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072601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633586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466716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167945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513251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555670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419944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88130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390684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08425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768252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15155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588826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7020948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85674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469973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8972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016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0408303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8434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73376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40543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8254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448806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59607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82119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DB98-5DAF-44E1-BA54-67BFADB0EA67}" type="slidenum">
              <a:rPr lang="en-US" altLang="ja-JP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148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299702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0160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825893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61736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763363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207091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041508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5207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337798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263788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471106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80935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6351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563379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196568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DB98-5DAF-44E1-BA54-67BFADB0EA67}" type="slidenum">
              <a:rPr lang="en-US" altLang="ja-JP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305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610680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447018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303908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226649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260882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744042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1973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4214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28034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014952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596003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803733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5" indent="0" algn="ctr">
              <a:buNone/>
              <a:defRPr/>
            </a:lvl2pPr>
            <a:lvl3pPr marL="685808" indent="0" algn="ctr">
              <a:buNone/>
              <a:defRPr/>
            </a:lvl3pPr>
            <a:lvl4pPr marL="1028713" indent="0" algn="ctr">
              <a:buNone/>
              <a:defRPr/>
            </a:lvl4pPr>
            <a:lvl5pPr marL="1371617" indent="0" algn="ctr">
              <a:buNone/>
              <a:defRPr/>
            </a:lvl5pPr>
            <a:lvl6pPr marL="1714522" indent="0" algn="ctr">
              <a:buNone/>
              <a:defRPr/>
            </a:lvl6pPr>
            <a:lvl7pPr marL="2057426" indent="0" algn="ctr">
              <a:buNone/>
              <a:defRPr/>
            </a:lvl7pPr>
            <a:lvl8pPr marL="2400330" indent="0" algn="ctr">
              <a:buNone/>
              <a:defRPr/>
            </a:lvl8pPr>
            <a:lvl9pPr marL="2743235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05749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>
            <a:lvl3pPr marL="857261" indent="-171452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143851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5" indent="0">
              <a:buNone/>
              <a:defRPr sz="1350"/>
            </a:lvl2pPr>
            <a:lvl3pPr marL="685808" indent="0">
              <a:buNone/>
              <a:defRPr sz="1200"/>
            </a:lvl3pPr>
            <a:lvl4pPr marL="1028713" indent="0">
              <a:buNone/>
              <a:defRPr sz="1050"/>
            </a:lvl4pPr>
            <a:lvl5pPr marL="1371617" indent="0">
              <a:buNone/>
              <a:defRPr sz="1050"/>
            </a:lvl5pPr>
            <a:lvl6pPr marL="1714522" indent="0">
              <a:buNone/>
              <a:defRPr sz="1050"/>
            </a:lvl6pPr>
            <a:lvl7pPr marL="2057426" indent="0">
              <a:buNone/>
              <a:defRPr sz="1050"/>
            </a:lvl7pPr>
            <a:lvl8pPr marL="2400330" indent="0">
              <a:buNone/>
              <a:defRPr sz="1050"/>
            </a:lvl8pPr>
            <a:lvl9pPr marL="2743235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5125984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103905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2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5" indent="0">
              <a:buNone/>
              <a:defRPr sz="1500" b="1"/>
            </a:lvl2pPr>
            <a:lvl3pPr marL="685808" indent="0">
              <a:buNone/>
              <a:defRPr sz="1350" b="1"/>
            </a:lvl3pPr>
            <a:lvl4pPr marL="1028713" indent="0">
              <a:buNone/>
              <a:defRPr sz="1200" b="1"/>
            </a:lvl4pPr>
            <a:lvl5pPr marL="1371617" indent="0">
              <a:buNone/>
              <a:defRPr sz="1200" b="1"/>
            </a:lvl5pPr>
            <a:lvl6pPr marL="1714522" indent="0">
              <a:buNone/>
              <a:defRPr sz="1200" b="1"/>
            </a:lvl6pPr>
            <a:lvl7pPr marL="2057426" indent="0">
              <a:buNone/>
              <a:defRPr sz="1200" b="1"/>
            </a:lvl7pPr>
            <a:lvl8pPr marL="2400330" indent="0">
              <a:buNone/>
              <a:defRPr sz="1200" b="1"/>
            </a:lvl8pPr>
            <a:lvl9pPr marL="274323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86925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8057857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982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673229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5" indent="0">
              <a:buNone/>
              <a:defRPr sz="900"/>
            </a:lvl2pPr>
            <a:lvl3pPr marL="685808" indent="0">
              <a:buNone/>
              <a:defRPr sz="750"/>
            </a:lvl3pPr>
            <a:lvl4pPr marL="1028713" indent="0">
              <a:buNone/>
              <a:defRPr sz="675"/>
            </a:lvl4pPr>
            <a:lvl5pPr marL="1371617" indent="0">
              <a:buNone/>
              <a:defRPr sz="675"/>
            </a:lvl5pPr>
            <a:lvl6pPr marL="1714522" indent="0">
              <a:buNone/>
              <a:defRPr sz="675"/>
            </a:lvl6pPr>
            <a:lvl7pPr marL="2057426" indent="0">
              <a:buNone/>
              <a:defRPr sz="675"/>
            </a:lvl7pPr>
            <a:lvl8pPr marL="2400330" indent="0">
              <a:buNone/>
              <a:defRPr sz="675"/>
            </a:lvl8pPr>
            <a:lvl9pPr marL="274323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8506660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5" indent="0">
              <a:buNone/>
              <a:defRPr sz="2100"/>
            </a:lvl2pPr>
            <a:lvl3pPr marL="685808" indent="0">
              <a:buNone/>
              <a:defRPr sz="1800"/>
            </a:lvl3pPr>
            <a:lvl4pPr marL="1028713" indent="0">
              <a:buNone/>
              <a:defRPr sz="1500"/>
            </a:lvl4pPr>
            <a:lvl5pPr marL="1371617" indent="0">
              <a:buNone/>
              <a:defRPr sz="1500"/>
            </a:lvl5pPr>
            <a:lvl6pPr marL="1714522" indent="0">
              <a:buNone/>
              <a:defRPr sz="1500"/>
            </a:lvl6pPr>
            <a:lvl7pPr marL="2057426" indent="0">
              <a:buNone/>
              <a:defRPr sz="1500"/>
            </a:lvl7pPr>
            <a:lvl8pPr marL="2400330" indent="0">
              <a:buNone/>
              <a:defRPr sz="1500"/>
            </a:lvl8pPr>
            <a:lvl9pPr marL="2743235" indent="0">
              <a:buNone/>
              <a:defRPr sz="15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5" indent="0">
              <a:buNone/>
              <a:defRPr sz="900"/>
            </a:lvl2pPr>
            <a:lvl3pPr marL="685808" indent="0">
              <a:buNone/>
              <a:defRPr sz="750"/>
            </a:lvl3pPr>
            <a:lvl4pPr marL="1028713" indent="0">
              <a:buNone/>
              <a:defRPr sz="675"/>
            </a:lvl4pPr>
            <a:lvl5pPr marL="1371617" indent="0">
              <a:buNone/>
              <a:defRPr sz="675"/>
            </a:lvl5pPr>
            <a:lvl6pPr marL="1714522" indent="0">
              <a:buNone/>
              <a:defRPr sz="675"/>
            </a:lvl6pPr>
            <a:lvl7pPr marL="2057426" indent="0">
              <a:buNone/>
              <a:defRPr sz="675"/>
            </a:lvl7pPr>
            <a:lvl8pPr marL="2400330" indent="0">
              <a:buNone/>
              <a:defRPr sz="675"/>
            </a:lvl8pPr>
            <a:lvl9pPr marL="274323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663501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458701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2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2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180744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093250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3pPr marL="1143000" indent="-22860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419182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801341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691135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7377176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263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5884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037934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32854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180464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841518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711912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4992656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75662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6242842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99386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5635222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1769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574080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905917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68977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3612126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1844117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9492079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2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2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9276599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9587271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257482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320621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5624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988289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0992803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9649430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11973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43855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54373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6889102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1866123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3053169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380884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14360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382484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216408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2020678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5405338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492483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5672204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2612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14586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44482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900021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64734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5509919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6332238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7742635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8848425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5655149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9377979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74227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29762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1962205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044969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26867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9653881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9475926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F56883-91AE-1C45-A3A9-7074CA59FB9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80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85503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240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42565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37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84340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71579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43862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1743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35899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16726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88296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36595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10463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811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86304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082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02455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5344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23716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03888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2361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21878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74023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91492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552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41036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75211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74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68024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33533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09946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66260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55741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10299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55229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733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952238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584558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313520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73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24677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77596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37904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11615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6861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3pPr marL="1143000" indent="-228600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77642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3447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2071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84773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00508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711127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992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72651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660358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06872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04596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3896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7571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57224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7661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599874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83576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120595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525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67427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193261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616273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647596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865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424282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373156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39390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54247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007346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282738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2123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90626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11687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83233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6098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5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1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2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2053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CA9EAD09-D294-413B-BD75-9C596107D6F0}" type="slidenum">
              <a:rPr lang="en-US" altLang="ja-JP" sz="1100" b="1" smtClean="0">
                <a:solidFill>
                  <a:schemeClr val="bg2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1269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8FDDFB23-37F6-4794-8460-C89A50D4BE36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  <p:pic>
        <p:nvPicPr>
          <p:cNvPr id="11273" name="Picture 9" descr="kaneka_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6500"/>
            <a:ext cx="987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2293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D5809E4A-5EE8-4907-8876-FA646AE4A739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>
              <a:solidFill>
                <a:srgbClr val="808080"/>
              </a:solidFill>
            </a:endParaRPr>
          </a:p>
        </p:txBody>
      </p:sp>
      <p:pic>
        <p:nvPicPr>
          <p:cNvPr id="12297" name="Picture 9" descr="kaneka_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6500"/>
            <a:ext cx="987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2053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32BB181C-6A50-4118-AEA6-F5912BEBD835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317500" y="6613525"/>
            <a:ext cx="10207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dist" eaLnBrk="1" hangingPunct="1">
              <a:defRPr/>
            </a:pPr>
            <a:r>
              <a:rPr lang="ja-JP" altLang="en-US" sz="700" dirty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患者様の笑顔のために</a:t>
            </a:r>
          </a:p>
        </p:txBody>
      </p:sp>
      <p:pic>
        <p:nvPicPr>
          <p:cNvPr id="2057" name="Picture 9" descr="kaneka_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6500"/>
            <a:ext cx="987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61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2053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CA9EAD09-D294-413B-BD75-9C596107D6F0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  <p:pic>
        <p:nvPicPr>
          <p:cNvPr id="2057" name="Picture 9" descr="kaneka_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6500"/>
            <a:ext cx="987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6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Top_image1のコピー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781"/>
          <a:stretch>
            <a:fillRect/>
          </a:stretch>
        </p:blipFill>
        <p:spPr bwMode="auto">
          <a:xfrm>
            <a:off x="1073150" y="0"/>
            <a:ext cx="80708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2053" name="Picture 28" descr="NEW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96BE119B-E08D-4362-AF8E-9B327CE2C046}" type="slidenum">
              <a:rPr lang="en-US" altLang="ja-JP" sz="1100">
                <a:solidFill>
                  <a:srgbClr val="808080"/>
                </a:solidFill>
              </a:rPr>
              <a:pPr algn="r" eaLnBrk="1" hangingPunct="1"/>
              <a:t>‹#›</a:t>
            </a:fld>
            <a:endParaRPr lang="en-US" altLang="ja-JP" sz="1100">
              <a:solidFill>
                <a:srgbClr val="808080"/>
              </a:solidFill>
            </a:endParaRPr>
          </a:p>
        </p:txBody>
      </p:sp>
      <p:pic>
        <p:nvPicPr>
          <p:cNvPr id="2057" name="Picture 9" descr="kaneka_logo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6500"/>
            <a:ext cx="987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  <p:sldLayoutId id="2147484301" r:id="rId12"/>
    <p:sldLayoutId id="2147484302" r:id="rId13"/>
    <p:sldLayoutId id="214748430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Top_image1のコピー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781"/>
          <a:stretch>
            <a:fillRect/>
          </a:stretch>
        </p:blipFill>
        <p:spPr bwMode="auto">
          <a:xfrm>
            <a:off x="1073150" y="0"/>
            <a:ext cx="80708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2053" name="Picture 28" descr="NEW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773113" eaLnBrk="0" hangingPunct="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77311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96BE119B-E08D-4362-AF8E-9B327CE2C046}" type="slidenum">
              <a:rPr lang="en-US" altLang="ja-JP" sz="1100">
                <a:solidFill>
                  <a:srgbClr val="808080"/>
                </a:solidFill>
              </a:rPr>
              <a:pPr algn="r" eaLnBrk="1" hangingPunct="1"/>
              <a:t>‹#›</a:t>
            </a:fld>
            <a:endParaRPr lang="en-US" altLang="ja-JP" sz="1100">
              <a:solidFill>
                <a:srgbClr val="808080"/>
              </a:solidFill>
            </a:endParaRPr>
          </a:p>
        </p:txBody>
      </p:sp>
      <p:sp>
        <p:nvSpPr>
          <p:cNvPr id="2056" name="テキスト ボックス 8"/>
          <p:cNvSpPr txBox="1">
            <a:spLocks noChangeArrowheads="1"/>
          </p:cNvSpPr>
          <p:nvPr userDrawn="1"/>
        </p:nvSpPr>
        <p:spPr bwMode="auto">
          <a:xfrm>
            <a:off x="317500" y="6613525"/>
            <a:ext cx="10207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dist" eaLnBrk="1" hangingPunct="1">
              <a:defRPr/>
            </a:pPr>
            <a:r>
              <a:rPr lang="ja-JP" altLang="en-US" sz="700" dirty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患者様の笑顔のために</a:t>
            </a:r>
          </a:p>
        </p:txBody>
      </p:sp>
      <p:pic>
        <p:nvPicPr>
          <p:cNvPr id="2057" name="Picture 9" descr="kaneka_logo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6500"/>
            <a:ext cx="987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29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553789FF-AFD1-4A6F-8EE5-5E4308283590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317500" y="6613525"/>
            <a:ext cx="10207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dist" eaLnBrk="1" hangingPunct="1">
              <a:defRPr/>
            </a:pPr>
            <a:r>
              <a:rPr lang="ja-JP" altLang="en-US" sz="700" dirty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患者様の笑顔のために</a:t>
            </a:r>
          </a:p>
        </p:txBody>
      </p:sp>
      <p:pic>
        <p:nvPicPr>
          <p:cNvPr id="1032" name="Picture 9" descr="kaneka_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6500"/>
            <a:ext cx="987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5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6" y="3"/>
            <a:ext cx="8137526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7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8197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6" y="6276978"/>
            <a:ext cx="7556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609690" y="6508752"/>
            <a:ext cx="246973" cy="18552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57998" tIns="28999" rIns="57998" bIns="28999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E3C947BC-C23B-4715-A661-4D4C6D83FEBF}" type="slidenum">
              <a:rPr lang="en-US" altLang="ja-JP" sz="825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825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342905" algn="l" rtl="0" fontAlgn="base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685808" algn="l" rtl="0" fontAlgn="base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028713" algn="l" rtl="0" fontAlgn="base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371617" algn="l" rtl="0" fontAlgn="base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257179" indent="-25717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20" indent="-214315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61" indent="-171452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65" indent="-171452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70" indent="-171452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74" indent="-171452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78" indent="-171452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82" indent="-171452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86" indent="-171452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8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3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7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2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6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0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5" algn="l" defTabSz="685808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8197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E3C947BC-C23B-4715-A661-4D4C6D83FEBF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7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 userDrawn="1"/>
        </p:nvSpPr>
        <p:spPr bwMode="auto">
          <a:xfrm>
            <a:off x="7864771" y="44452"/>
            <a:ext cx="1085555" cy="25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25000"/>
              </a:lnSpc>
              <a:defRPr/>
            </a:pPr>
            <a:r>
              <a:rPr lang="ja-JP" altLang="en-US" sz="825" dirty="0">
                <a:solidFill>
                  <a:srgbClr val="FFFFFF"/>
                </a:solidFill>
                <a:ea typeface="メイリオ" pitchFamily="50" charset="-128"/>
                <a:cs typeface="メイリオ" pitchFamily="50" charset="-128"/>
              </a:rPr>
              <a:t>いけだふみ　</a:t>
            </a:r>
            <a:r>
              <a:rPr lang="en-US" altLang="ja-JP" sz="825" dirty="0">
                <a:solidFill>
                  <a:srgbClr val="FFFFFF"/>
                </a:solidFill>
                <a:ea typeface="メイリオ" pitchFamily="50" charset="-128"/>
                <a:cs typeface="メイリオ" pitchFamily="50" charset="-128"/>
              </a:rPr>
              <a:t>2015 </a:t>
            </a:r>
            <a:endParaRPr lang="ja-JP" altLang="en-US" sz="825" dirty="0">
              <a:solidFill>
                <a:srgbClr val="FFFFFF"/>
              </a:solidFill>
              <a:ea typeface="メイリオ" pitchFamily="50" charset="-128"/>
              <a:cs typeface="Arial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8054972" y="-42479"/>
            <a:ext cx="1085555" cy="25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25000"/>
              </a:lnSpc>
              <a:defRPr/>
            </a:pPr>
            <a:r>
              <a:rPr lang="ja-JP" altLang="en-US" sz="825" dirty="0">
                <a:solidFill>
                  <a:srgbClr val="FFFFFF"/>
                </a:solidFill>
                <a:ea typeface="メイリオ" pitchFamily="50" charset="-128"/>
                <a:cs typeface="メイリオ" pitchFamily="50" charset="-128"/>
              </a:rPr>
              <a:t>いけだふみ　</a:t>
            </a:r>
            <a:r>
              <a:rPr lang="en-US" altLang="ja-JP" sz="825" dirty="0">
                <a:solidFill>
                  <a:srgbClr val="FFFFFF"/>
                </a:solidFill>
                <a:ea typeface="メイリオ" pitchFamily="50" charset="-128"/>
                <a:cs typeface="メイリオ" pitchFamily="50" charset="-128"/>
              </a:rPr>
              <a:t>2015 </a:t>
            </a:r>
            <a:endParaRPr lang="ja-JP" altLang="en-US" sz="825" dirty="0">
              <a:solidFill>
                <a:srgbClr val="FFFFFF"/>
              </a:solidFill>
              <a:ea typeface="メイリオ" pitchFamily="50" charset="-128"/>
              <a:cs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8714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1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1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1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1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225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B41746D6-FC22-49DD-BCA8-2CD9707D1A98}" type="slidenum">
              <a:rPr lang="en-US" altLang="ja-JP" sz="1100" b="1" smtClean="0">
                <a:solidFill>
                  <a:schemeClr val="bg2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chemeClr val="bg2"/>
              </a:solidFill>
            </a:endParaRPr>
          </a:p>
        </p:txBody>
      </p:sp>
      <p:pic>
        <p:nvPicPr>
          <p:cNvPr id="3079" name="Picture 9" descr="kaneka_logo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6500"/>
            <a:ext cx="987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Top_image1のコピー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781"/>
          <a:stretch>
            <a:fillRect/>
          </a:stretch>
        </p:blipFill>
        <p:spPr bwMode="auto">
          <a:xfrm>
            <a:off x="1073150" y="0"/>
            <a:ext cx="80708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2053" name="Picture 28" descr="NEW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 userDrawn="1"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18F61C0C-BB85-4143-9889-57AB438A8683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  <p:sp>
        <p:nvSpPr>
          <p:cNvPr id="2056" name="テキスト ボックス 8"/>
          <p:cNvSpPr txBox="1">
            <a:spLocks noChangeArrowheads="1"/>
          </p:cNvSpPr>
          <p:nvPr userDrawn="1"/>
        </p:nvSpPr>
        <p:spPr bwMode="auto">
          <a:xfrm>
            <a:off x="317500" y="6613525"/>
            <a:ext cx="10207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dist" eaLnBrk="1" hangingPunct="1">
              <a:defRPr/>
            </a:pPr>
            <a:r>
              <a:rPr lang="ja-JP" altLang="en-US" sz="700" dirty="0">
                <a:solidFill>
                  <a:srgbClr val="000000"/>
                </a:solidFill>
                <a:latin typeface="ＭＳ Ｐ明朝" charset="-128"/>
                <a:ea typeface="ＭＳ Ｐ明朝" charset="-128"/>
              </a:rPr>
              <a:t>患者様の笑顔のために</a:t>
            </a:r>
          </a:p>
        </p:txBody>
      </p:sp>
      <p:pic>
        <p:nvPicPr>
          <p:cNvPr id="2057" name="Picture 9" descr="kaneka_logo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6500"/>
            <a:ext cx="987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51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  <p:sldLayoutId id="21474845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2053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CA9EAD09-D294-413B-BD75-9C596107D6F0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0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1"/>
          <p:cNvSpPr>
            <a:spLocks noChangeArrowheads="1"/>
          </p:cNvSpPr>
          <p:nvPr userDrawn="1"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509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1324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ＭＳ Ｐゴシック" charset="0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ＭＳ Ｐゴシック" charset="0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ＭＳ Ｐゴシック" charset="0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ＭＳ Ｐゴシック" charset="0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4101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B4909B45-FFEE-44EA-93FA-BF45D5BEFF10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5125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8EC19229-8A45-4BED-AA19-BACAD89EAF47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6149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CB9C58AE-B47F-47C7-9778-A2E2C56048F8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7173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AFC8F9A4-87E8-4627-B7FC-1F6A790BB790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8197" name="Picture 28" descr="NEW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E3C947BC-C23B-4715-A661-4D4C6D83FEBF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 userDrawn="1"/>
        </p:nvSpPr>
        <p:spPr bwMode="auto">
          <a:xfrm>
            <a:off x="7566613" y="44450"/>
            <a:ext cx="1383712" cy="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25000"/>
              </a:lnSpc>
              <a:defRPr/>
            </a:pPr>
            <a:r>
              <a:rPr lang="ja-JP" altLang="en-US" sz="1100" dirty="0">
                <a:solidFill>
                  <a:srgbClr val="FFFFFF"/>
                </a:solidFill>
                <a:ea typeface="メイリオ" pitchFamily="50" charset="-128"/>
                <a:cs typeface="メイリオ" pitchFamily="50" charset="-128"/>
              </a:rPr>
              <a:t>いけだふみ　</a:t>
            </a:r>
            <a:r>
              <a:rPr lang="en-US" altLang="ja-JP" sz="1100" dirty="0">
                <a:solidFill>
                  <a:srgbClr val="FFFFFF"/>
                </a:solidFill>
                <a:ea typeface="メイリオ" pitchFamily="50" charset="-128"/>
                <a:cs typeface="メイリオ" pitchFamily="50" charset="-128"/>
              </a:rPr>
              <a:t>2015 </a:t>
            </a:r>
            <a:endParaRPr lang="ja-JP" altLang="en-US" sz="1100" dirty="0">
              <a:solidFill>
                <a:srgbClr val="FFFFFF"/>
              </a:solidFill>
              <a:ea typeface="メイリオ" pitchFamily="50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9221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25C0BE67-E355-4DBF-855C-FB98041C736A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Top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3" r="11053"/>
          <a:stretch>
            <a:fillRect/>
          </a:stretch>
        </p:blipFill>
        <p:spPr bwMode="auto">
          <a:xfrm>
            <a:off x="1006475" y="0"/>
            <a:ext cx="8137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>
              <a:alpha val="6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" y="19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245" name="Picture 28" descr="NEW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5" t="87654" r="923" b="1241"/>
          <a:stretch>
            <a:fillRect/>
          </a:stretch>
        </p:blipFill>
        <p:spPr bwMode="auto">
          <a:xfrm>
            <a:off x="8316913" y="6276975"/>
            <a:ext cx="75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461375" y="6508750"/>
            <a:ext cx="39528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77331" tIns="38665" rIns="77331" bIns="38665">
            <a:spAutoFit/>
          </a:bodyPr>
          <a:lstStyle>
            <a:lvl1pPr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7731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7731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fld id="{4F286E15-66EA-40DD-A4E4-957D5F519AD7}" type="slidenum">
              <a:rPr lang="en-US" altLang="ja-JP" sz="1100" b="1" smtClean="0">
                <a:solidFill>
                  <a:srgbClr val="808080"/>
                </a:solidFill>
              </a:rPr>
              <a:pPr algn="r">
                <a:defRPr/>
              </a:pPr>
              <a:t>‹#›</a:t>
            </a:fld>
            <a:endParaRPr lang="en-US" altLang="ja-JP" sz="1100" b="1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メイリオ" pitchFamily="50" charset="-128"/>
          <a:ea typeface="メイリオ" pitchFamily="50" charset="-128"/>
          <a:cs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NK00279.KNK\Desktop\鐘華会\image_img_CAD_698x238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4" y="1916832"/>
            <a:ext cx="88696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51520" y="1088740"/>
            <a:ext cx="385878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PTCA</a:t>
            </a:r>
            <a:r>
              <a:rPr kumimoji="1" lang="ja-JP" altLang="en-US" dirty="0" smtClean="0">
                <a:solidFill>
                  <a:schemeClr val="tx1"/>
                </a:solidFill>
              </a:rPr>
              <a:t>手技の流れ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2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164387" cy="4173538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00113" y="260350"/>
            <a:ext cx="7481887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ja-JP" sz="3200" b="1" i="1" dirty="0" smtClean="0">
                <a:latin typeface="ＭＳ Ｐゴシック" charset="-128"/>
              </a:rPr>
              <a:t>PTCA</a:t>
            </a:r>
            <a:r>
              <a:rPr lang="ja-JP" altLang="en-US" sz="3200" b="1" i="1" dirty="0" smtClean="0">
                <a:latin typeface="ＭＳ Ｐゴシック" charset="-128"/>
              </a:rPr>
              <a:t>バルーンカテーテル</a:t>
            </a:r>
            <a:endParaRPr lang="en-US" altLang="ja-JP" sz="3200" b="1" i="1" dirty="0" smtClean="0">
              <a:latin typeface="ＭＳ Ｐゴシック" charset="-128"/>
            </a:endParaRPr>
          </a:p>
          <a:p>
            <a:pPr algn="ctr">
              <a:spcBef>
                <a:spcPct val="20000"/>
              </a:spcBef>
            </a:pPr>
            <a:r>
              <a:rPr lang="ja-JP" altLang="en-US" sz="3200" b="1" i="1" dirty="0" smtClean="0">
                <a:latin typeface="ＭＳ Ｐゴシック" charset="-128"/>
              </a:rPr>
              <a:t>カネカ</a:t>
            </a:r>
            <a:r>
              <a:rPr lang="ja-JP" altLang="en-US" sz="3200" b="1" i="1" dirty="0">
                <a:latin typeface="ＭＳ Ｐゴシック" charset="-128"/>
              </a:rPr>
              <a:t>製</a:t>
            </a:r>
            <a:endParaRPr lang="en-US" altLang="ja-JP" sz="3200" b="1" i="1" dirty="0">
              <a:latin typeface="ＭＳ Ｐゴシック" charset="-128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95288" y="981075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ja-JP" sz="2400" u="sng" dirty="0" smtClean="0">
                <a:solidFill>
                  <a:schemeClr val="bg1"/>
                </a:solidFill>
                <a:latin typeface="ＭＳ Ｐゴシック" charset="-128"/>
              </a:rPr>
              <a:t>IKAZUCHIφ3.5mmK.B.T</a:t>
            </a:r>
            <a:endParaRPr lang="en-US" altLang="ja-JP" sz="2400" dirty="0">
              <a:solidFill>
                <a:schemeClr val="bg1"/>
              </a:solidFill>
              <a:latin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0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r="45740"/>
          <a:stretch/>
        </p:blipFill>
        <p:spPr>
          <a:xfrm>
            <a:off x="6882062" y="720926"/>
            <a:ext cx="2293664" cy="59415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/>
              <a:t>コイル式塞栓術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5" t="49072" r="24" b="11021"/>
          <a:stretch/>
        </p:blipFill>
        <p:spPr>
          <a:xfrm>
            <a:off x="3319870" y="4530229"/>
            <a:ext cx="3000771" cy="2155563"/>
          </a:xfrm>
        </p:spPr>
      </p:pic>
      <p:sp>
        <p:nvSpPr>
          <p:cNvPr id="6" name="正方形/長方形 5"/>
          <p:cNvSpPr/>
          <p:nvPr/>
        </p:nvSpPr>
        <p:spPr>
          <a:xfrm>
            <a:off x="7819505" y="2473718"/>
            <a:ext cx="1160264" cy="33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Framing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04903" y="4409157"/>
            <a:ext cx="1008112" cy="29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Filling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787388" y="6161949"/>
            <a:ext cx="1160264" cy="33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2"/>
                </a:solidFill>
              </a:rPr>
              <a:t>Finishing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8" y="1227328"/>
            <a:ext cx="6506593" cy="3216860"/>
          </a:xfrm>
          <a:prstGeom prst="rect">
            <a:avLst/>
          </a:prstGeom>
        </p:spPr>
      </p:pic>
      <p:pic>
        <p:nvPicPr>
          <p:cNvPr id="10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7" t="6567" r="24" b="52792"/>
          <a:stretch/>
        </p:blipFill>
        <p:spPr>
          <a:xfrm>
            <a:off x="351512" y="4576638"/>
            <a:ext cx="3002852" cy="219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7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メイリオ"/>
        <a:ea typeface="メイリオ"/>
        <a:cs typeface="ＭＳ Ｐゴシック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D8313DF6C04E2418F11B5FF629E6ECD" ma:contentTypeVersion="0" ma:contentTypeDescription="新しいドキュメントを作成します。" ma:contentTypeScope="" ma:versionID="84cb74c6cf52500bbc376740b912b2b1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D39EA69-A5B6-44B5-B697-43F82821C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53DE9A-9B54-4F41-BFD2-939522CEE805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9C2CFA-1E08-47E9-8458-B3C8BD98F0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27120</TotalTime>
  <Words>157</Words>
  <Application>Microsoft Office PowerPoint</Application>
  <PresentationFormat>画面に合わせる (4:3)</PresentationFormat>
  <Paragraphs>17</Paragraphs>
  <Slides>3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22</vt:i4>
      </vt:variant>
      <vt:variant>
        <vt:lpstr>スライド タイトル</vt:lpstr>
      </vt:variant>
      <vt:variant>
        <vt:i4>3</vt:i4>
      </vt:variant>
    </vt:vector>
  </HeadingPairs>
  <TitlesOfParts>
    <vt:vector size="25" baseType="lpstr">
      <vt:lpstr>デザインの設定</vt:lpstr>
      <vt:lpstr>1_デザインの設定</vt:lpstr>
      <vt:lpstr>2_デザインの設定</vt:lpstr>
      <vt:lpstr>3_デザインの設定</vt:lpstr>
      <vt:lpstr>4_デザインの設定</vt:lpstr>
      <vt:lpstr>5_デザインの設定</vt:lpstr>
      <vt:lpstr>6_デザインの設定</vt:lpstr>
      <vt:lpstr>7_デザインの設定</vt:lpstr>
      <vt:lpstr>8_デザインの設定</vt:lpstr>
      <vt:lpstr>9_デザインの設定</vt:lpstr>
      <vt:lpstr>10_デザインの設定</vt:lpstr>
      <vt:lpstr>11_デザインの設定</vt:lpstr>
      <vt:lpstr>12_デザインの設定</vt:lpstr>
      <vt:lpstr>13_デザインの設定</vt:lpstr>
      <vt:lpstr>14_デザインの設定</vt:lpstr>
      <vt:lpstr>15_デザインの設定</vt:lpstr>
      <vt:lpstr>16_デザインの設定</vt:lpstr>
      <vt:lpstr>18_デザインの設定</vt:lpstr>
      <vt:lpstr>19_デザインの設定</vt:lpstr>
      <vt:lpstr>20_デザインの設定</vt:lpstr>
      <vt:lpstr>21_デザインの設定</vt:lpstr>
      <vt:lpstr>17_デザインの設定</vt:lpstr>
      <vt:lpstr>PowerPoint プレゼンテーション</vt:lpstr>
      <vt:lpstr>PowerPoint プレゼンテーション</vt:lpstr>
      <vt:lpstr>コイル式塞栓術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Win7_ooki</dc:creator>
  <cp:lastModifiedBy>FJ-USER</cp:lastModifiedBy>
  <cp:revision>1750</cp:revision>
  <dcterms:created xsi:type="dcterms:W3CDTF">2011-10-27T23:51:25Z</dcterms:created>
  <dcterms:modified xsi:type="dcterms:W3CDTF">2017-05-28T13:01:06Z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0x0101002D8313DF6C04E2418F11B5FF629E6ECD</vt:lpwstr>
  </property>
</Properties>
</file>