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3" r:id="rId3"/>
    <p:sldId id="309" r:id="rId4"/>
    <p:sldId id="274" r:id="rId5"/>
    <p:sldId id="307" r:id="rId6"/>
    <p:sldId id="308" r:id="rId7"/>
    <p:sldId id="276" r:id="rId8"/>
    <p:sldId id="312" r:id="rId9"/>
    <p:sldId id="258" r:id="rId10"/>
    <p:sldId id="311" r:id="rId11"/>
    <p:sldId id="259" r:id="rId12"/>
    <p:sldId id="262" r:id="rId13"/>
    <p:sldId id="261" r:id="rId14"/>
    <p:sldId id="263" r:id="rId15"/>
    <p:sldId id="260" r:id="rId16"/>
    <p:sldId id="305" r:id="rId17"/>
    <p:sldId id="313" r:id="rId18"/>
    <p:sldId id="319" r:id="rId19"/>
    <p:sldId id="315" r:id="rId20"/>
    <p:sldId id="316" r:id="rId21"/>
    <p:sldId id="322" r:id="rId22"/>
    <p:sldId id="317" r:id="rId23"/>
    <p:sldId id="318" r:id="rId24"/>
    <p:sldId id="314" r:id="rId25"/>
    <p:sldId id="321" r:id="rId26"/>
    <p:sldId id="320" r:id="rId27"/>
    <p:sldId id="283"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FF66"/>
    <a:srgbClr val="FF66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6376" autoAdjust="0"/>
  </p:normalViewPr>
  <p:slideViewPr>
    <p:cSldViewPr snapToGrid="0">
      <p:cViewPr varScale="1">
        <p:scale>
          <a:sx n="54" d="100"/>
          <a:sy n="54" d="100"/>
        </p:scale>
        <p:origin x="10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913D9-5750-4314-A7DF-F8220CEF9EAE}" type="datetimeFigureOut">
              <a:rPr kumimoji="1" lang="ja-JP" altLang="en-US" smtClean="0"/>
              <a:t>2024/1/16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12CFD-F154-4B6E-BB7D-5C74B2916791}" type="slidenum">
              <a:rPr kumimoji="1" lang="ja-JP" altLang="en-US" smtClean="0"/>
              <a:t>‹#›</a:t>
            </a:fld>
            <a:endParaRPr kumimoji="1" lang="ja-JP" altLang="en-US"/>
          </a:p>
        </p:txBody>
      </p:sp>
    </p:spTree>
    <p:extLst>
      <p:ext uri="{BB962C8B-B14F-4D97-AF65-F5344CB8AC3E}">
        <p14:creationId xmlns:p14="http://schemas.microsoft.com/office/powerpoint/2010/main" val="3912169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12CFD-F154-4B6E-BB7D-5C74B2916791}" type="slidenum">
              <a:rPr kumimoji="1" lang="ja-JP" altLang="en-US" smtClean="0"/>
              <a:t>7</a:t>
            </a:fld>
            <a:endParaRPr kumimoji="1" lang="ja-JP" altLang="en-US"/>
          </a:p>
        </p:txBody>
      </p:sp>
    </p:spTree>
    <p:extLst>
      <p:ext uri="{BB962C8B-B14F-4D97-AF65-F5344CB8AC3E}">
        <p14:creationId xmlns:p14="http://schemas.microsoft.com/office/powerpoint/2010/main" val="216811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12CFD-F154-4B6E-BB7D-5C74B2916791}" type="slidenum">
              <a:rPr kumimoji="1" lang="ja-JP" altLang="en-US" smtClean="0"/>
              <a:t>8</a:t>
            </a:fld>
            <a:endParaRPr kumimoji="1" lang="ja-JP" altLang="en-US"/>
          </a:p>
        </p:txBody>
      </p:sp>
    </p:spTree>
    <p:extLst>
      <p:ext uri="{BB962C8B-B14F-4D97-AF65-F5344CB8AC3E}">
        <p14:creationId xmlns:p14="http://schemas.microsoft.com/office/powerpoint/2010/main" val="140311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12CFD-F154-4B6E-BB7D-5C74B2916791}" type="slidenum">
              <a:rPr kumimoji="1" lang="ja-JP" altLang="en-US" smtClean="0"/>
              <a:t>9</a:t>
            </a:fld>
            <a:endParaRPr kumimoji="1" lang="ja-JP" altLang="en-US"/>
          </a:p>
        </p:txBody>
      </p:sp>
    </p:spTree>
    <p:extLst>
      <p:ext uri="{BB962C8B-B14F-4D97-AF65-F5344CB8AC3E}">
        <p14:creationId xmlns:p14="http://schemas.microsoft.com/office/powerpoint/2010/main" val="220440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12CFD-F154-4B6E-BB7D-5C74B2916791}" type="slidenum">
              <a:rPr kumimoji="1" lang="ja-JP" altLang="en-US" smtClean="0"/>
              <a:t>10</a:t>
            </a:fld>
            <a:endParaRPr kumimoji="1" lang="ja-JP" altLang="en-US"/>
          </a:p>
        </p:txBody>
      </p:sp>
    </p:spTree>
    <p:extLst>
      <p:ext uri="{BB962C8B-B14F-4D97-AF65-F5344CB8AC3E}">
        <p14:creationId xmlns:p14="http://schemas.microsoft.com/office/powerpoint/2010/main" val="172286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12CFD-F154-4B6E-BB7D-5C74B2916791}" type="slidenum">
              <a:rPr kumimoji="1" lang="ja-JP" altLang="en-US" smtClean="0"/>
              <a:t>15</a:t>
            </a:fld>
            <a:endParaRPr kumimoji="1" lang="ja-JP" altLang="en-US"/>
          </a:p>
        </p:txBody>
      </p:sp>
    </p:spTree>
    <p:extLst>
      <p:ext uri="{BB962C8B-B14F-4D97-AF65-F5344CB8AC3E}">
        <p14:creationId xmlns:p14="http://schemas.microsoft.com/office/powerpoint/2010/main" val="2293301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12CFD-F154-4B6E-BB7D-5C74B2916791}" type="slidenum">
              <a:rPr kumimoji="1" lang="ja-JP" altLang="en-US" smtClean="0"/>
              <a:t>24</a:t>
            </a:fld>
            <a:endParaRPr kumimoji="1" lang="ja-JP" altLang="en-US"/>
          </a:p>
        </p:txBody>
      </p:sp>
    </p:spTree>
    <p:extLst>
      <p:ext uri="{BB962C8B-B14F-4D97-AF65-F5344CB8AC3E}">
        <p14:creationId xmlns:p14="http://schemas.microsoft.com/office/powerpoint/2010/main" val="41959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2C75EF-5995-6FE1-F1CD-4C1E5C4842A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5308A69-39F5-BCB8-5008-757D492A2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5D16493-2D26-8C34-24EE-779EF956CCDA}"/>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5CB95CDD-3255-4CD7-1859-E66725C49E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90C83A-FEA5-DA1A-C3DC-79EBE71DFFDD}"/>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249150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086519-6861-1EBF-E388-D4D65EBA370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FE372C5-E717-872C-263F-6DFFC602B9D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608BFA-B62D-E741-3114-129BA0542F94}"/>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2B5D6EC8-5AB4-9687-D3CC-F8758FCFA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A3B8365-8B6F-20D4-EAA8-23A03B3EF480}"/>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389683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BE56A4C-95B2-3EBC-AF9B-4E9F44C87ED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E6238D-DC66-D874-432C-11569C6D54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9B4EE0-F891-E59B-74BF-D7AA9B542F09}"/>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6BE37020-9934-2C30-1147-5D1AA514D4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7B28D9-1876-3209-1D46-290A29E8B375}"/>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193841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EC3153-A1BB-42B3-A0AC-345E699A87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0576D0-28F6-C44B-A65C-D57D222AE27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3DAD2D-6D7F-B05F-BC90-FF912C82FD66}"/>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3EACA006-5FF5-9F07-86F5-C373280EAF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9DEDFE-E1CD-B115-DE6A-BAFCF100FCC0}"/>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292574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0F61E-BB0E-9762-4D47-49424FCDDF6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0F37F6-FC64-0346-23FC-D47BFA086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DC0FF33-8F3F-579F-8A91-3C8539B21F54}"/>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EA1E40DB-2A71-047A-9C29-5B3C28C206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C53E31-0EC9-E423-7907-61BA1852208B}"/>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423776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BC60B2-EAB3-D575-235D-953994CB8E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E1EA934-3408-7226-08A0-E443C980A1B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64182E6-CB5C-3AC1-A6A2-902A9E43A67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F4ADD9-7F84-833F-2A47-ABE7387AA1DE}"/>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6" name="フッター プレースホルダー 5">
            <a:extLst>
              <a:ext uri="{FF2B5EF4-FFF2-40B4-BE49-F238E27FC236}">
                <a16:creationId xmlns:a16="http://schemas.microsoft.com/office/drawing/2014/main" id="{935D2CE4-08C7-5AD7-CEAC-FD40DD6684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7B5F1D6-9C54-5EA1-03A5-F0F18BC078BA}"/>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395560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7B67ED-660A-66CD-4D7F-1300A2FB520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875254-6DF0-AA56-F080-F3DE2EC8D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5A0AEC-F08D-BA9F-0EC5-B10E8539D5D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FA4657-EDD0-0F35-3FBF-C0C305207E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82556AE-6B01-F5CD-A47C-0E42D721D6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8E93188-4E79-62B2-535D-0839749D7FD9}"/>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8" name="フッター プレースホルダー 7">
            <a:extLst>
              <a:ext uri="{FF2B5EF4-FFF2-40B4-BE49-F238E27FC236}">
                <a16:creationId xmlns:a16="http://schemas.microsoft.com/office/drawing/2014/main" id="{F0F9F897-2D66-746C-4B8F-FA2C4E379B9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D217CA1-E714-7B72-045A-B68D744C2434}"/>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137179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D45D0-8506-FBD4-F22F-B74B858C6C0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5932BAC-2FB8-31A4-8D52-754D759DDDA1}"/>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4" name="フッター プレースホルダー 3">
            <a:extLst>
              <a:ext uri="{FF2B5EF4-FFF2-40B4-BE49-F238E27FC236}">
                <a16:creationId xmlns:a16="http://schemas.microsoft.com/office/drawing/2014/main" id="{1556B157-A10C-6054-81B6-C3E76F02EEE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2D35FAC-F8DD-7B1A-3742-03636B5B61CE}"/>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156114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B122FDC-5A78-3C6F-E2E0-2E06AF40FAAE}"/>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3" name="フッター プレースホルダー 2">
            <a:extLst>
              <a:ext uri="{FF2B5EF4-FFF2-40B4-BE49-F238E27FC236}">
                <a16:creationId xmlns:a16="http://schemas.microsoft.com/office/drawing/2014/main" id="{8A7602C3-FD17-4F24-68C5-37FB0F2F085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1CF44D1-3F33-3C3E-C65F-DA0D615DC5A3}"/>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7688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2F1E25-BBD1-A34D-76F7-CFB03E3E260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3EB1BD-F516-5F9C-1D61-2917DDA93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3E1C7D-C351-CDEA-DC7F-BB1007840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AE73FF-2E47-87C4-B8EC-39C775062FFB}"/>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6" name="フッター プレースホルダー 5">
            <a:extLst>
              <a:ext uri="{FF2B5EF4-FFF2-40B4-BE49-F238E27FC236}">
                <a16:creationId xmlns:a16="http://schemas.microsoft.com/office/drawing/2014/main" id="{D79DD4C7-1471-B150-0386-F108D5F025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38D0E2-7561-0A8B-0C67-B614BA1420A2}"/>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428607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CE6AC3-8C1D-5C95-5010-4F2E08B7E7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3AE50EF-970D-4339-CB55-2E49536BD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A7FAF72-A7A0-E0D2-E472-540FD11C0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34169C-C88C-CC3F-BC44-E4B918BF30AE}"/>
              </a:ext>
            </a:extLst>
          </p:cNvPr>
          <p:cNvSpPr>
            <a:spLocks noGrp="1"/>
          </p:cNvSpPr>
          <p:nvPr>
            <p:ph type="dt" sz="half" idx="10"/>
          </p:nvPr>
        </p:nvSpPr>
        <p:spPr/>
        <p:txBody>
          <a:bodyPr/>
          <a:lstStyle/>
          <a:p>
            <a:fld id="{D09922BA-1844-4058-BDA0-9D12BBFC6085}" type="datetimeFigureOut">
              <a:rPr kumimoji="1" lang="ja-JP" altLang="en-US" smtClean="0"/>
              <a:t>2024/1/16</a:t>
            </a:fld>
            <a:endParaRPr kumimoji="1" lang="ja-JP" altLang="en-US"/>
          </a:p>
        </p:txBody>
      </p:sp>
      <p:sp>
        <p:nvSpPr>
          <p:cNvPr id="6" name="フッター プレースホルダー 5">
            <a:extLst>
              <a:ext uri="{FF2B5EF4-FFF2-40B4-BE49-F238E27FC236}">
                <a16:creationId xmlns:a16="http://schemas.microsoft.com/office/drawing/2014/main" id="{B38D0A4A-35B1-157E-1ECD-D2BC95EB40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0CF9FC-E25B-1FB8-016B-B5845EBAD197}"/>
              </a:ext>
            </a:extLst>
          </p:cNvPr>
          <p:cNvSpPr>
            <a:spLocks noGrp="1"/>
          </p:cNvSpPr>
          <p:nvPr>
            <p:ph type="sldNum" sz="quarter" idx="12"/>
          </p:nvPr>
        </p:nvSpPr>
        <p:spPr/>
        <p:txBody>
          <a:body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236685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5E5DE0-3987-AED5-8BC2-717A3D40E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D8FFAC-681D-76E5-BEE1-CD62194F5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A0DEF7-6DC5-7338-4D81-97D99EAF9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922BA-1844-4058-BDA0-9D12BBFC6085}" type="datetimeFigureOut">
              <a:rPr kumimoji="1" lang="ja-JP" altLang="en-US" smtClean="0"/>
              <a:t>2024/1/16</a:t>
            </a:fld>
            <a:endParaRPr kumimoji="1" lang="ja-JP" altLang="en-US"/>
          </a:p>
        </p:txBody>
      </p:sp>
      <p:sp>
        <p:nvSpPr>
          <p:cNvPr id="5" name="フッター プレースホルダー 4">
            <a:extLst>
              <a:ext uri="{FF2B5EF4-FFF2-40B4-BE49-F238E27FC236}">
                <a16:creationId xmlns:a16="http://schemas.microsoft.com/office/drawing/2014/main" id="{A2545F15-D8C6-A117-A840-9D6B4561CD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9306685-17DF-A617-51B1-3F129EF11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93771-B08D-4C28-9E8B-6B0CA0B0B629}" type="slidenum">
              <a:rPr kumimoji="1" lang="ja-JP" altLang="en-US" smtClean="0"/>
              <a:t>‹#›</a:t>
            </a:fld>
            <a:endParaRPr kumimoji="1" lang="ja-JP" altLang="en-US"/>
          </a:p>
        </p:txBody>
      </p:sp>
    </p:spTree>
    <p:extLst>
      <p:ext uri="{BB962C8B-B14F-4D97-AF65-F5344CB8AC3E}">
        <p14:creationId xmlns:p14="http://schemas.microsoft.com/office/powerpoint/2010/main" val="2173007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FA13B-BDB7-E4B9-5C70-7B84761C700B}"/>
              </a:ext>
            </a:extLst>
          </p:cNvPr>
          <p:cNvSpPr>
            <a:spLocks noGrp="1"/>
          </p:cNvSpPr>
          <p:nvPr>
            <p:ph type="ctrTitle"/>
          </p:nvPr>
        </p:nvSpPr>
        <p:spPr>
          <a:xfrm>
            <a:off x="114390" y="134994"/>
            <a:ext cx="8639318" cy="1733663"/>
          </a:xfrm>
        </p:spPr>
        <p:txBody>
          <a:bodyPr>
            <a:normAutofit fontScale="90000"/>
          </a:bodyPr>
          <a:lstStyle/>
          <a:p>
            <a:r>
              <a:rPr kumimoji="1" lang="ja-JP" altLang="en-US" b="1" dirty="0">
                <a:latin typeface="ＭＳ Ｐゴシック" panose="020B0600070205080204" pitchFamily="50" charset="-128"/>
                <a:ea typeface="ＭＳ Ｐゴシック" panose="020B0600070205080204" pitchFamily="50" charset="-128"/>
              </a:rPr>
              <a:t>第１４回利き酒の会</a:t>
            </a:r>
            <a:br>
              <a:rPr kumimoji="1" lang="en-US" altLang="ja-JP" b="1" dirty="0">
                <a:latin typeface="ＭＳ Ｐゴシック" panose="020B0600070205080204" pitchFamily="50" charset="-128"/>
                <a:ea typeface="ＭＳ Ｐゴシック" panose="020B0600070205080204" pitchFamily="50" charset="-128"/>
              </a:rPr>
            </a:br>
            <a:r>
              <a:rPr kumimoji="1" lang="ja-JP" altLang="en-US" b="1" dirty="0">
                <a:latin typeface="ＭＳ Ｐゴシック" panose="020B0600070205080204" pitchFamily="50" charset="-128"/>
                <a:ea typeface="ＭＳ Ｐゴシック" panose="020B0600070205080204" pitchFamily="50" charset="-128"/>
              </a:rPr>
              <a:t>「長野のお酒を吞み比べる」</a:t>
            </a:r>
          </a:p>
        </p:txBody>
      </p:sp>
      <p:sp>
        <p:nvSpPr>
          <p:cNvPr id="3" name="字幕 2">
            <a:extLst>
              <a:ext uri="{FF2B5EF4-FFF2-40B4-BE49-F238E27FC236}">
                <a16:creationId xmlns:a16="http://schemas.microsoft.com/office/drawing/2014/main" id="{581FED55-302D-C0F9-2856-4A47693E7D4C}"/>
              </a:ext>
            </a:extLst>
          </p:cNvPr>
          <p:cNvSpPr>
            <a:spLocks noGrp="1"/>
          </p:cNvSpPr>
          <p:nvPr>
            <p:ph type="subTitle" idx="1"/>
          </p:nvPr>
        </p:nvSpPr>
        <p:spPr>
          <a:xfrm>
            <a:off x="281050" y="5115893"/>
            <a:ext cx="5189517" cy="716195"/>
          </a:xfrm>
        </p:spPr>
        <p:txBody>
          <a:bodyPr>
            <a:noAutofit/>
          </a:bodyPr>
          <a:lstStyle/>
          <a:p>
            <a:r>
              <a:rPr kumimoji="1" lang="zh-TW" altLang="en-US" sz="3600" b="1" dirty="0">
                <a:latin typeface="ＭＳ Ｐゴシック" panose="020B0600070205080204" pitchFamily="50" charset="-128"/>
                <a:ea typeface="ＭＳ Ｐゴシック" panose="020B0600070205080204" pitchFamily="50" charset="-128"/>
              </a:rPr>
              <a:t>北信、東信、中信、南信</a:t>
            </a:r>
            <a:endParaRPr kumimoji="1" lang="en-US" altLang="zh-TW" sz="3600" b="1" dirty="0">
              <a:latin typeface="ＭＳ Ｐゴシック" panose="020B0600070205080204" pitchFamily="50" charset="-128"/>
              <a:ea typeface="ＭＳ Ｐゴシック" panose="020B0600070205080204" pitchFamily="50" charset="-128"/>
            </a:endParaRPr>
          </a:p>
        </p:txBody>
      </p:sp>
      <p:sp>
        <p:nvSpPr>
          <p:cNvPr id="4" name="字幕 2">
            <a:extLst>
              <a:ext uri="{FF2B5EF4-FFF2-40B4-BE49-F238E27FC236}">
                <a16:creationId xmlns:a16="http://schemas.microsoft.com/office/drawing/2014/main" id="{DD1E6029-3D0C-A42E-4617-43248D98A9D9}"/>
              </a:ext>
            </a:extLst>
          </p:cNvPr>
          <p:cNvSpPr txBox="1">
            <a:spLocks/>
          </p:cNvSpPr>
          <p:nvPr/>
        </p:nvSpPr>
        <p:spPr>
          <a:xfrm>
            <a:off x="815247" y="2929967"/>
            <a:ext cx="3675017" cy="43542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800" b="1" dirty="0">
                <a:latin typeface="ＭＳ Ｐゴシック" panose="020B0600070205080204" pitchFamily="50" charset="-128"/>
                <a:ea typeface="ＭＳ Ｐゴシック" panose="020B0600070205080204" pitchFamily="50" charset="-128"/>
              </a:rPr>
              <a:t>2024</a:t>
            </a:r>
            <a:r>
              <a:rPr lang="ja-JP" altLang="en-US" sz="1800" b="1" dirty="0">
                <a:latin typeface="ＭＳ Ｐゴシック" panose="020B0600070205080204" pitchFamily="50" charset="-128"/>
                <a:ea typeface="ＭＳ Ｐゴシック" panose="020B0600070205080204" pitchFamily="50" charset="-128"/>
              </a:rPr>
              <a:t>年</a:t>
            </a:r>
            <a:r>
              <a:rPr lang="en-US" altLang="ja-JP" sz="1800" b="1" dirty="0">
                <a:latin typeface="ＭＳ Ｐゴシック" panose="020B0600070205080204" pitchFamily="50" charset="-128"/>
                <a:ea typeface="ＭＳ Ｐゴシック" panose="020B0600070205080204" pitchFamily="50" charset="-128"/>
              </a:rPr>
              <a:t>1</a:t>
            </a:r>
            <a:r>
              <a:rPr lang="ja-JP" altLang="en-US" sz="1800" b="1" dirty="0">
                <a:latin typeface="ＭＳ Ｐゴシック" panose="020B0600070205080204" pitchFamily="50" charset="-128"/>
                <a:ea typeface="ＭＳ Ｐゴシック" panose="020B0600070205080204" pitchFamily="50" charset="-128"/>
              </a:rPr>
              <a:t>月</a:t>
            </a:r>
            <a:r>
              <a:rPr lang="en-US" altLang="ja-JP" sz="1800" b="1" dirty="0">
                <a:latin typeface="ＭＳ Ｐゴシック" panose="020B0600070205080204" pitchFamily="50" charset="-128"/>
                <a:ea typeface="ＭＳ Ｐゴシック" panose="020B0600070205080204" pitchFamily="50" charset="-128"/>
              </a:rPr>
              <a:t>18</a:t>
            </a:r>
            <a:r>
              <a:rPr lang="ja-JP" altLang="en-US" sz="1800" b="1" dirty="0">
                <a:latin typeface="ＭＳ Ｐゴシック" panose="020B0600070205080204" pitchFamily="50" charset="-128"/>
                <a:ea typeface="ＭＳ Ｐゴシック" panose="020B0600070205080204" pitchFamily="50" charset="-128"/>
              </a:rPr>
              <a:t>日　四谷クラブにて</a:t>
            </a:r>
          </a:p>
        </p:txBody>
      </p:sp>
      <p:sp>
        <p:nvSpPr>
          <p:cNvPr id="8" name="字幕 2">
            <a:extLst>
              <a:ext uri="{FF2B5EF4-FFF2-40B4-BE49-F238E27FC236}">
                <a16:creationId xmlns:a16="http://schemas.microsoft.com/office/drawing/2014/main" id="{1DFDC1B5-BA3C-4643-F843-3FF1B278CE36}"/>
              </a:ext>
            </a:extLst>
          </p:cNvPr>
          <p:cNvSpPr txBox="1">
            <a:spLocks/>
          </p:cNvSpPr>
          <p:nvPr/>
        </p:nvSpPr>
        <p:spPr>
          <a:xfrm>
            <a:off x="1485052" y="4426706"/>
            <a:ext cx="2335409" cy="5660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600" b="1" dirty="0">
                <a:latin typeface="ＭＳ Ｐゴシック" panose="020B0600070205080204" pitchFamily="50" charset="-128"/>
                <a:ea typeface="ＭＳ Ｐゴシック" panose="020B0600070205080204" pitchFamily="50" charset="-128"/>
              </a:rPr>
              <a:t>４つの地方</a:t>
            </a:r>
          </a:p>
        </p:txBody>
      </p:sp>
      <p:pic>
        <p:nvPicPr>
          <p:cNvPr id="9" name="図 8">
            <a:extLst>
              <a:ext uri="{FF2B5EF4-FFF2-40B4-BE49-F238E27FC236}">
                <a16:creationId xmlns:a16="http://schemas.microsoft.com/office/drawing/2014/main" id="{1C67ADB7-B6AB-A20A-2C69-EB224B31C4F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91000"/>
                    </a14:imgEffect>
                    <a14:imgEffect>
                      <a14:brightnessContrast contrast="-2000"/>
                    </a14:imgEffect>
                  </a14:imgLayer>
                </a14:imgProps>
              </a:ext>
            </a:extLst>
          </a:blip>
          <a:stretch>
            <a:fillRect/>
          </a:stretch>
        </p:blipFill>
        <p:spPr>
          <a:xfrm>
            <a:off x="5519675" y="1950981"/>
            <a:ext cx="6391275" cy="4772025"/>
          </a:xfrm>
          <a:prstGeom prst="rect">
            <a:avLst/>
          </a:prstGeom>
        </p:spPr>
      </p:pic>
    </p:spTree>
    <p:extLst>
      <p:ext uri="{BB962C8B-B14F-4D97-AF65-F5344CB8AC3E}">
        <p14:creationId xmlns:p14="http://schemas.microsoft.com/office/powerpoint/2010/main" val="392956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97D7BA0-99EA-F30E-027C-F6DCE47D0AC7}"/>
              </a:ext>
            </a:extLst>
          </p:cNvPr>
          <p:cNvPicPr>
            <a:picLocks noChangeAspect="1"/>
          </p:cNvPicPr>
          <p:nvPr/>
        </p:nvPicPr>
        <p:blipFill>
          <a:blip r:embed="rId3"/>
          <a:stretch>
            <a:fillRect/>
          </a:stretch>
        </p:blipFill>
        <p:spPr>
          <a:xfrm>
            <a:off x="5130751" y="25496"/>
            <a:ext cx="7061249" cy="6832504"/>
          </a:xfrm>
          <a:prstGeom prst="rect">
            <a:avLst/>
          </a:prstGeom>
        </p:spPr>
      </p:pic>
      <p:sp>
        <p:nvSpPr>
          <p:cNvPr id="3" name="コンテンツ プレースホルダー 2">
            <a:extLst>
              <a:ext uri="{FF2B5EF4-FFF2-40B4-BE49-F238E27FC236}">
                <a16:creationId xmlns:a16="http://schemas.microsoft.com/office/drawing/2014/main" id="{F71E4990-B94A-524A-86B7-7F4CCFE36E5E}"/>
              </a:ext>
            </a:extLst>
          </p:cNvPr>
          <p:cNvSpPr>
            <a:spLocks noGrp="1"/>
          </p:cNvSpPr>
          <p:nvPr>
            <p:ph idx="1"/>
          </p:nvPr>
        </p:nvSpPr>
        <p:spPr>
          <a:xfrm>
            <a:off x="553192" y="1253331"/>
            <a:ext cx="4042558" cy="4351338"/>
          </a:xfrm>
        </p:spPr>
        <p:txBody>
          <a:bodyPr>
            <a:normAutofit lnSpcReduction="10000"/>
          </a:bodyPr>
          <a:lstStyle/>
          <a:p>
            <a:pPr marL="0" indent="0">
              <a:buNone/>
            </a:pPr>
            <a:r>
              <a:rPr lang="ja-JP" altLang="en-US" sz="3200" b="1" dirty="0">
                <a:latin typeface="ＭＳ Ｐゴシック" panose="020B0600070205080204" pitchFamily="50" charset="-128"/>
                <a:ea typeface="ＭＳ Ｐゴシック" panose="020B0600070205080204" pitchFamily="50" charset="-128"/>
              </a:rPr>
              <a:t>生産量は、１１千</a:t>
            </a:r>
            <a:r>
              <a:rPr lang="en-US" altLang="ja-JP" sz="3200" b="1" dirty="0">
                <a:latin typeface="ＭＳ Ｐゴシック" panose="020B0600070205080204" pitchFamily="50" charset="-128"/>
                <a:ea typeface="ＭＳ Ｐゴシック" panose="020B0600070205080204" pitchFamily="50" charset="-128"/>
              </a:rPr>
              <a:t>KL</a:t>
            </a:r>
            <a:r>
              <a:rPr lang="ja-JP" altLang="en-US" sz="3200" b="1" dirty="0">
                <a:latin typeface="ＭＳ Ｐゴシック" panose="020B0600070205080204" pitchFamily="50" charset="-128"/>
                <a:ea typeface="ＭＳ Ｐゴシック" panose="020B0600070205080204" pitchFamily="50" charset="-128"/>
              </a:rPr>
              <a:t>。</a:t>
            </a: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r>
              <a:rPr lang="ja-JP" altLang="en-US" sz="3200" b="1" dirty="0">
                <a:latin typeface="ＭＳ Ｐゴシック" panose="020B0600070205080204" pitchFamily="50" charset="-128"/>
                <a:ea typeface="ＭＳ Ｐゴシック" panose="020B0600070205080204" pitchFamily="50" charset="-128"/>
              </a:rPr>
              <a:t>　兵庫　９１千</a:t>
            </a:r>
            <a:r>
              <a:rPr lang="en-US" altLang="ja-JP" sz="3200" b="1" dirty="0">
                <a:latin typeface="ＭＳ Ｐゴシック" panose="020B0600070205080204" pitchFamily="50" charset="-128"/>
                <a:ea typeface="ＭＳ Ｐゴシック" panose="020B0600070205080204" pitchFamily="50" charset="-128"/>
              </a:rPr>
              <a:t>KL</a:t>
            </a:r>
            <a:r>
              <a:rPr lang="ja-JP" altLang="en-US" sz="3200" b="1" dirty="0">
                <a:latin typeface="ＭＳ Ｐゴシック" panose="020B0600070205080204" pitchFamily="50" charset="-128"/>
                <a:ea typeface="ＭＳ Ｐゴシック" panose="020B0600070205080204" pitchFamily="50" charset="-128"/>
              </a:rPr>
              <a:t>、</a:t>
            </a: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r>
              <a:rPr lang="ja-JP" altLang="en-US" sz="3200" b="1" dirty="0">
                <a:latin typeface="ＭＳ Ｐゴシック" panose="020B0600070205080204" pitchFamily="50" charset="-128"/>
                <a:ea typeface="ＭＳ Ｐゴシック" panose="020B0600070205080204" pitchFamily="50" charset="-128"/>
              </a:rPr>
              <a:t>　京都　４９千</a:t>
            </a:r>
            <a:r>
              <a:rPr lang="en-US" altLang="ja-JP" sz="3200" b="1" dirty="0">
                <a:latin typeface="ＭＳ Ｐゴシック" panose="020B0600070205080204" pitchFamily="50" charset="-128"/>
                <a:ea typeface="ＭＳ Ｐゴシック" panose="020B0600070205080204" pitchFamily="50" charset="-128"/>
              </a:rPr>
              <a:t>KL</a:t>
            </a:r>
            <a:r>
              <a:rPr lang="ja-JP" altLang="en-US" sz="3200" b="1" dirty="0">
                <a:latin typeface="ＭＳ Ｐゴシック" panose="020B0600070205080204" pitchFamily="50" charset="-128"/>
                <a:ea typeface="ＭＳ Ｐゴシック" panose="020B0600070205080204" pitchFamily="50" charset="-128"/>
              </a:rPr>
              <a:t>、</a:t>
            </a: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r>
              <a:rPr lang="ja-JP" altLang="en-US" sz="3200" b="1" dirty="0">
                <a:latin typeface="ＭＳ Ｐゴシック" panose="020B0600070205080204" pitchFamily="50" charset="-128"/>
                <a:ea typeface="ＭＳ Ｐゴシック" panose="020B0600070205080204" pitchFamily="50" charset="-128"/>
              </a:rPr>
              <a:t>　　・・・</a:t>
            </a: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r>
              <a:rPr lang="ja-JP" altLang="en-US" sz="3200" b="1" dirty="0">
                <a:latin typeface="ＭＳ Ｐゴシック" panose="020B0600070205080204" pitchFamily="50" charset="-128"/>
                <a:ea typeface="ＭＳ Ｐゴシック" panose="020B0600070205080204" pitchFamily="50" charset="-128"/>
              </a:rPr>
              <a:t>　　・・・</a:t>
            </a: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r>
              <a:rPr lang="ja-JP" altLang="en-US" sz="3200" b="1" dirty="0">
                <a:latin typeface="ＭＳ Ｐゴシック" panose="020B0600070205080204" pitchFamily="50" charset="-128"/>
                <a:ea typeface="ＭＳ Ｐゴシック" panose="020B0600070205080204" pitchFamily="50" charset="-128"/>
              </a:rPr>
              <a:t>　に次いで</a:t>
            </a:r>
            <a:endParaRPr lang="en-US" altLang="ja-JP" sz="3200" b="1" dirty="0">
              <a:latin typeface="ＭＳ Ｐゴシック" panose="020B0600070205080204" pitchFamily="50" charset="-128"/>
              <a:ea typeface="ＭＳ Ｐゴシック" panose="020B0600070205080204" pitchFamily="50" charset="-128"/>
            </a:endParaRPr>
          </a:p>
          <a:p>
            <a:pPr marL="0" indent="0">
              <a:buNone/>
            </a:pPr>
            <a:r>
              <a:rPr lang="ja-JP" altLang="en-US" sz="3200" b="1" dirty="0">
                <a:latin typeface="ＭＳ Ｐゴシック" panose="020B0600070205080204" pitchFamily="50" charset="-128"/>
                <a:ea typeface="ＭＳ Ｐゴシック" panose="020B0600070205080204" pitchFamily="50" charset="-128"/>
              </a:rPr>
              <a:t>　第９位となります。</a:t>
            </a:r>
            <a:r>
              <a:rPr lang="ja-JP" altLang="en-US" sz="3200" dirty="0">
                <a:latin typeface="ＭＳ Ｐゴシック" panose="020B0600070205080204" pitchFamily="50" charset="-128"/>
                <a:ea typeface="ＭＳ Ｐゴシック" panose="020B0600070205080204" pitchFamily="50" charset="-128"/>
              </a:rPr>
              <a:t>　</a:t>
            </a:r>
          </a:p>
          <a:p>
            <a:endParaRPr lang="ja-JP" altLang="en-US" dirty="0"/>
          </a:p>
        </p:txBody>
      </p:sp>
      <p:sp>
        <p:nvSpPr>
          <p:cNvPr id="6" name="矢印: 下 5">
            <a:extLst>
              <a:ext uri="{FF2B5EF4-FFF2-40B4-BE49-F238E27FC236}">
                <a16:creationId xmlns:a16="http://schemas.microsoft.com/office/drawing/2014/main" id="{D1DAB9F2-67A7-F675-1D99-19DE944601C9}"/>
              </a:ext>
            </a:extLst>
          </p:cNvPr>
          <p:cNvSpPr/>
          <p:nvPr/>
        </p:nvSpPr>
        <p:spPr>
          <a:xfrm rot="9808757" flipV="1">
            <a:off x="8631099" y="2927860"/>
            <a:ext cx="287269" cy="1291442"/>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7983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FC376B-1A64-DD97-C4C2-E480D126EAF3}"/>
              </a:ext>
            </a:extLst>
          </p:cNvPr>
          <p:cNvSpPr>
            <a:spLocks noGrp="1"/>
          </p:cNvSpPr>
          <p:nvPr>
            <p:ph type="title"/>
          </p:nvPr>
        </p:nvSpPr>
        <p:spPr>
          <a:xfrm>
            <a:off x="322217" y="365125"/>
            <a:ext cx="11486606" cy="732155"/>
          </a:xfrm>
        </p:spPr>
        <p:txBody>
          <a:bodyPr>
            <a:normAutofit/>
          </a:bodyPr>
          <a:lstStyle/>
          <a:p>
            <a:r>
              <a:rPr kumimoji="1" lang="ja-JP" altLang="en-US" sz="4000" b="1" dirty="0">
                <a:highlight>
                  <a:srgbClr val="808000"/>
                </a:highlight>
                <a:latin typeface="ＭＳ Ｐゴシック" panose="020B0600070205080204" pitchFamily="50" charset="-128"/>
                <a:ea typeface="ＭＳ Ｐゴシック" panose="020B0600070205080204" pitchFamily="50" charset="-128"/>
              </a:rPr>
              <a:t>北信</a:t>
            </a:r>
            <a:r>
              <a:rPr kumimoji="1" lang="ja-JP" altLang="en-US" sz="4000" b="1" dirty="0">
                <a:latin typeface="ＭＳ Ｐゴシック" panose="020B0600070205080204" pitchFamily="50" charset="-128"/>
                <a:ea typeface="ＭＳ Ｐゴシック" panose="020B0600070205080204" pitchFamily="50" charset="-128"/>
              </a:rPr>
              <a:t>：　飯山、千曲、小布施、長野</a:t>
            </a:r>
            <a:r>
              <a:rPr lang="ja-JP" altLang="en-US" sz="4000" b="1" dirty="0">
                <a:latin typeface="ＭＳ Ｐゴシック" panose="020B0600070205080204" pitchFamily="50" charset="-128"/>
                <a:ea typeface="ＭＳ Ｐゴシック" panose="020B0600070205080204" pitchFamily="50" charset="-128"/>
              </a:rPr>
              <a:t>を中心とした地方</a:t>
            </a:r>
            <a:endParaRPr kumimoji="1" lang="ja-JP" altLang="en-US" sz="4000" b="1"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5FFECFC-6E26-32F5-C127-731EFBCFEE4B}"/>
              </a:ext>
            </a:extLst>
          </p:cNvPr>
          <p:cNvSpPr>
            <a:spLocks noGrp="1"/>
          </p:cNvSpPr>
          <p:nvPr>
            <p:ph idx="1"/>
          </p:nvPr>
        </p:nvSpPr>
        <p:spPr>
          <a:xfrm>
            <a:off x="4032068" y="1300666"/>
            <a:ext cx="8159932" cy="5192209"/>
          </a:xfrm>
        </p:spPr>
        <p:txBody>
          <a:bodyPr>
            <a:noAutofit/>
          </a:bodyPr>
          <a:lstStyle/>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中野エリア：新潟県に接する、とびきりおいしいお米の産地。　注目の酒造好適米「金紋錦」が生まれた地でもあります。</a:t>
            </a:r>
          </a:p>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長野エリア：善光寺平と称される平野部の中心に善光寺があります。　商都として発展したこの地域で良質な酒が育まれました。</a:t>
            </a:r>
            <a:endParaRPr kumimoji="1" lang="en-US" altLang="ja-JP" sz="3200" b="1" dirty="0">
              <a:latin typeface="ＭＳ Ｐゴシック" panose="020B0600070205080204" pitchFamily="50" charset="-128"/>
              <a:ea typeface="ＭＳ Ｐゴシック" panose="020B0600070205080204" pitchFamily="50" charset="-128"/>
            </a:endParaRPr>
          </a:p>
          <a:p>
            <a:pPr marL="0" indent="0">
              <a:lnSpc>
                <a:spcPct val="100000"/>
              </a:lnSpc>
              <a:buNone/>
            </a:pPr>
            <a:endParaRPr kumimoji="1" lang="ja-JP" altLang="en-US" sz="3200" b="1" dirty="0">
              <a:latin typeface="ＭＳ Ｐゴシック" panose="020B0600070205080204" pitchFamily="50" charset="-128"/>
              <a:ea typeface="ＭＳ Ｐゴシック" panose="020B0600070205080204" pitchFamily="50" charset="-128"/>
            </a:endParaRPr>
          </a:p>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北信地域。全国有数の豪雪地帯であり、雪解け水で酒造りを行う酒蔵が多いのが特徴です。</a:t>
            </a:r>
          </a:p>
        </p:txBody>
      </p:sp>
      <p:pic>
        <p:nvPicPr>
          <p:cNvPr id="6" name="図 5">
            <a:extLst>
              <a:ext uri="{FF2B5EF4-FFF2-40B4-BE49-F238E27FC236}">
                <a16:creationId xmlns:a16="http://schemas.microsoft.com/office/drawing/2014/main" id="{C31C7A1C-6469-35A5-2642-72E681E020ED}"/>
              </a:ext>
            </a:extLst>
          </p:cNvPr>
          <p:cNvPicPr>
            <a:picLocks noChangeAspect="1"/>
          </p:cNvPicPr>
          <p:nvPr/>
        </p:nvPicPr>
        <p:blipFill>
          <a:blip r:embed="rId2"/>
          <a:stretch>
            <a:fillRect/>
          </a:stretch>
        </p:blipFill>
        <p:spPr>
          <a:xfrm>
            <a:off x="132868" y="2751326"/>
            <a:ext cx="3933609" cy="2936145"/>
          </a:xfrm>
          <a:prstGeom prst="rect">
            <a:avLst/>
          </a:prstGeom>
        </p:spPr>
      </p:pic>
      <p:sp>
        <p:nvSpPr>
          <p:cNvPr id="5" name="矢印: 下 4">
            <a:extLst>
              <a:ext uri="{FF2B5EF4-FFF2-40B4-BE49-F238E27FC236}">
                <a16:creationId xmlns:a16="http://schemas.microsoft.com/office/drawing/2014/main" id="{734EA389-587B-F147-E735-6968CF8BDD94}"/>
              </a:ext>
            </a:extLst>
          </p:cNvPr>
          <p:cNvSpPr/>
          <p:nvPr/>
        </p:nvSpPr>
        <p:spPr>
          <a:xfrm rot="11823039" flipV="1">
            <a:off x="2420304" y="1902219"/>
            <a:ext cx="287269" cy="1291442"/>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4507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5FFECFC-6E26-32F5-C127-731EFBCFEE4B}"/>
              </a:ext>
            </a:extLst>
          </p:cNvPr>
          <p:cNvSpPr>
            <a:spLocks noGrp="1"/>
          </p:cNvSpPr>
          <p:nvPr>
            <p:ph idx="1"/>
          </p:nvPr>
        </p:nvSpPr>
        <p:spPr>
          <a:xfrm>
            <a:off x="4014439" y="1224528"/>
            <a:ext cx="7991851" cy="3430599"/>
          </a:xfrm>
        </p:spPr>
        <p:txBody>
          <a:bodyPr>
            <a:noAutofit/>
          </a:bodyPr>
          <a:lstStyle/>
          <a:p>
            <a:pPr marL="0" indent="0">
              <a:lnSpc>
                <a:spcPct val="110000"/>
              </a:lnSpc>
              <a:buNone/>
            </a:pPr>
            <a:r>
              <a:rPr kumimoji="1" lang="ja-JP" altLang="en-US" sz="3200" b="1" dirty="0">
                <a:latin typeface="ＭＳ Ｐゴシック" panose="020B0600070205080204" pitchFamily="50" charset="-128"/>
                <a:ea typeface="ＭＳ Ｐゴシック" panose="020B0600070205080204" pitchFamily="50" charset="-128"/>
              </a:rPr>
              <a:t>上田エリア：真田氏の本拠地として知られる武将の町上田。　江戸時代からの伝統を引き継ぐ酒蔵が集まっています。</a:t>
            </a:r>
          </a:p>
          <a:p>
            <a:pPr marL="0" indent="0">
              <a:lnSpc>
                <a:spcPct val="110000"/>
              </a:lnSpc>
              <a:buNone/>
            </a:pPr>
            <a:r>
              <a:rPr kumimoji="1" lang="ja-JP" altLang="en-US" sz="3200" b="1" dirty="0">
                <a:latin typeface="ＭＳ Ｐゴシック" panose="020B0600070205080204" pitchFamily="50" charset="-128"/>
                <a:ea typeface="ＭＳ Ｐゴシック" panose="020B0600070205080204" pitchFamily="50" charset="-128"/>
              </a:rPr>
              <a:t>佐久エリア：千曲川の最上流地域にあたる佐久平は、おいしいお米の産地として知られ、沢山の酒蔵が点在しています。</a:t>
            </a:r>
          </a:p>
          <a:p>
            <a:pPr marL="0" indent="0">
              <a:lnSpc>
                <a:spcPct val="110000"/>
              </a:lnSpc>
              <a:buNone/>
            </a:pP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2" name="タイトル 1">
            <a:extLst>
              <a:ext uri="{FF2B5EF4-FFF2-40B4-BE49-F238E27FC236}">
                <a16:creationId xmlns:a16="http://schemas.microsoft.com/office/drawing/2014/main" id="{5EFC376B-1A64-DD97-C4C2-E480D126EAF3}"/>
              </a:ext>
            </a:extLst>
          </p:cNvPr>
          <p:cNvSpPr>
            <a:spLocks noGrp="1"/>
          </p:cNvSpPr>
          <p:nvPr>
            <p:ph type="title"/>
          </p:nvPr>
        </p:nvSpPr>
        <p:spPr>
          <a:xfrm>
            <a:off x="352697" y="282403"/>
            <a:ext cx="11486606" cy="739853"/>
          </a:xfrm>
        </p:spPr>
        <p:txBody>
          <a:bodyPr>
            <a:normAutofit/>
          </a:bodyPr>
          <a:lstStyle/>
          <a:p>
            <a:r>
              <a:rPr kumimoji="1" lang="ja-JP" altLang="en-US" sz="4000" b="1" dirty="0">
                <a:highlight>
                  <a:srgbClr val="00FFFF"/>
                </a:highlight>
                <a:latin typeface="ＭＳ Ｐゴシック" panose="020B0600070205080204" pitchFamily="50" charset="-128"/>
                <a:ea typeface="ＭＳ Ｐゴシック" panose="020B0600070205080204" pitchFamily="50" charset="-128"/>
              </a:rPr>
              <a:t>東信</a:t>
            </a:r>
            <a:r>
              <a:rPr kumimoji="1" lang="ja-JP" altLang="en-US" sz="4000" b="1" dirty="0">
                <a:latin typeface="ＭＳ Ｐゴシック" panose="020B0600070205080204" pitchFamily="50" charset="-128"/>
                <a:ea typeface="ＭＳ Ｐゴシック" panose="020B0600070205080204" pitchFamily="50" charset="-128"/>
              </a:rPr>
              <a:t>：軽井沢、上田、佐久を中心とした地方</a:t>
            </a:r>
          </a:p>
        </p:txBody>
      </p:sp>
      <p:sp>
        <p:nvSpPr>
          <p:cNvPr id="7" name="テキスト ボックス 6">
            <a:extLst>
              <a:ext uri="{FF2B5EF4-FFF2-40B4-BE49-F238E27FC236}">
                <a16:creationId xmlns:a16="http://schemas.microsoft.com/office/drawing/2014/main" id="{E4CD9898-FD75-133C-02D4-BD861DA8A156}"/>
              </a:ext>
            </a:extLst>
          </p:cNvPr>
          <p:cNvSpPr txBox="1"/>
          <p:nvPr/>
        </p:nvSpPr>
        <p:spPr>
          <a:xfrm>
            <a:off x="185710" y="4924376"/>
            <a:ext cx="12006290" cy="1651221"/>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3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東信地域は全国的にも有名な銘柄が多く、国内外にファンを持つ酒蔵も多数。　全体的に清涼感あるスッキリした飲み口の日本酒が多いのが特徴です。</a:t>
            </a:r>
          </a:p>
        </p:txBody>
      </p:sp>
      <p:pic>
        <p:nvPicPr>
          <p:cNvPr id="6" name="図 5">
            <a:extLst>
              <a:ext uri="{FF2B5EF4-FFF2-40B4-BE49-F238E27FC236}">
                <a16:creationId xmlns:a16="http://schemas.microsoft.com/office/drawing/2014/main" id="{B7ECBA0B-1DD9-DCD1-4247-A3E81CE74840}"/>
              </a:ext>
            </a:extLst>
          </p:cNvPr>
          <p:cNvPicPr>
            <a:picLocks noChangeAspect="1"/>
          </p:cNvPicPr>
          <p:nvPr/>
        </p:nvPicPr>
        <p:blipFill>
          <a:blip r:embed="rId2"/>
          <a:stretch>
            <a:fillRect/>
          </a:stretch>
        </p:blipFill>
        <p:spPr>
          <a:xfrm>
            <a:off x="82178" y="1410789"/>
            <a:ext cx="3932261" cy="2938527"/>
          </a:xfrm>
          <a:prstGeom prst="rect">
            <a:avLst/>
          </a:prstGeom>
        </p:spPr>
      </p:pic>
      <p:sp>
        <p:nvSpPr>
          <p:cNvPr id="5" name="矢印: 下 4">
            <a:extLst>
              <a:ext uri="{FF2B5EF4-FFF2-40B4-BE49-F238E27FC236}">
                <a16:creationId xmlns:a16="http://schemas.microsoft.com/office/drawing/2014/main" id="{734EA389-587B-F147-E735-6968CF8BDD94}"/>
              </a:ext>
            </a:extLst>
          </p:cNvPr>
          <p:cNvSpPr/>
          <p:nvPr/>
        </p:nvSpPr>
        <p:spPr>
          <a:xfrm rot="20558400" flipV="1">
            <a:off x="2569944" y="3284894"/>
            <a:ext cx="403851" cy="1497675"/>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582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FC376B-1A64-DD97-C4C2-E480D126EAF3}"/>
              </a:ext>
            </a:extLst>
          </p:cNvPr>
          <p:cNvSpPr>
            <a:spLocks noGrp="1"/>
          </p:cNvSpPr>
          <p:nvPr>
            <p:ph type="title"/>
          </p:nvPr>
        </p:nvSpPr>
        <p:spPr>
          <a:xfrm>
            <a:off x="236812" y="224443"/>
            <a:ext cx="11486606" cy="732155"/>
          </a:xfrm>
        </p:spPr>
        <p:txBody>
          <a:bodyPr>
            <a:normAutofit/>
          </a:bodyPr>
          <a:lstStyle/>
          <a:p>
            <a:r>
              <a:rPr kumimoji="1" lang="ja-JP" altLang="en-US" sz="4000" b="1" dirty="0">
                <a:highlight>
                  <a:srgbClr val="00FF00"/>
                </a:highlight>
                <a:latin typeface="ＭＳ Ｐゴシック" panose="020B0600070205080204" pitchFamily="50" charset="-128"/>
                <a:ea typeface="ＭＳ Ｐゴシック" panose="020B0600070205080204" pitchFamily="50" charset="-128"/>
              </a:rPr>
              <a:t>中信</a:t>
            </a:r>
            <a:r>
              <a:rPr kumimoji="1" lang="ja-JP" altLang="en-US" sz="4000" b="1" dirty="0">
                <a:latin typeface="ＭＳ Ｐゴシック" panose="020B0600070205080204" pitchFamily="50" charset="-128"/>
                <a:ea typeface="ＭＳ Ｐゴシック" panose="020B0600070205080204" pitchFamily="50" charset="-128"/>
              </a:rPr>
              <a:t>：白馬、安曇野、松本、木曽路を中心とした地方</a:t>
            </a:r>
          </a:p>
        </p:txBody>
      </p:sp>
      <p:sp>
        <p:nvSpPr>
          <p:cNvPr id="3" name="コンテンツ プレースホルダー 2">
            <a:extLst>
              <a:ext uri="{FF2B5EF4-FFF2-40B4-BE49-F238E27FC236}">
                <a16:creationId xmlns:a16="http://schemas.microsoft.com/office/drawing/2014/main" id="{D5FFECFC-6E26-32F5-C127-731EFBCFEE4B}"/>
              </a:ext>
            </a:extLst>
          </p:cNvPr>
          <p:cNvSpPr>
            <a:spLocks noGrp="1"/>
          </p:cNvSpPr>
          <p:nvPr>
            <p:ph idx="1"/>
          </p:nvPr>
        </p:nvSpPr>
        <p:spPr>
          <a:xfrm>
            <a:off x="4040028" y="956598"/>
            <a:ext cx="7915160" cy="4663440"/>
          </a:xfrm>
        </p:spPr>
        <p:txBody>
          <a:bodyPr>
            <a:noAutofit/>
          </a:bodyPr>
          <a:lstStyle/>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安曇エリア：白馬連峰をはじめとする、大自然の恩恵を受けて育まれた酒造り。　その山々にちなんだ銘柄が多いのも特徴です。</a:t>
            </a:r>
          </a:p>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松本エリア：</a:t>
            </a:r>
            <a:r>
              <a:rPr kumimoji="1" lang="en-US" altLang="ja-JP" sz="3200" b="1" dirty="0">
                <a:latin typeface="ＭＳ Ｐゴシック" panose="020B0600070205080204" pitchFamily="50" charset="-128"/>
                <a:ea typeface="ＭＳ Ｐゴシック" panose="020B0600070205080204" pitchFamily="50" charset="-128"/>
              </a:rPr>
              <a:t>3000m</a:t>
            </a:r>
            <a:r>
              <a:rPr kumimoji="1" lang="ja-JP" altLang="en-US" sz="3200" b="1" dirty="0">
                <a:latin typeface="ＭＳ Ｐゴシック" panose="020B0600070205080204" pitchFamily="50" charset="-128"/>
                <a:ea typeface="ＭＳ Ｐゴシック" panose="020B0600070205080204" pitchFamily="50" charset="-128"/>
              </a:rPr>
              <a:t>級の山々が連なる北アルプス。　そこから流れ出る潤沢な雪解け水が、麓に広がる松本平を潤しています。</a:t>
            </a:r>
          </a:p>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木曽エリア：江戸時代に、五街道の一つ中山道の宿場として栄えた木曽路では、今でも酒造りの文化が受け継がれています。</a:t>
            </a:r>
          </a:p>
        </p:txBody>
      </p:sp>
      <p:pic>
        <p:nvPicPr>
          <p:cNvPr id="6" name="図 5">
            <a:extLst>
              <a:ext uri="{FF2B5EF4-FFF2-40B4-BE49-F238E27FC236}">
                <a16:creationId xmlns:a16="http://schemas.microsoft.com/office/drawing/2014/main" id="{880EAD32-3F0F-7AB9-35BB-36D7B7785F5A}"/>
              </a:ext>
            </a:extLst>
          </p:cNvPr>
          <p:cNvPicPr>
            <a:picLocks noChangeAspect="1"/>
          </p:cNvPicPr>
          <p:nvPr/>
        </p:nvPicPr>
        <p:blipFill>
          <a:blip r:embed="rId2"/>
          <a:stretch>
            <a:fillRect/>
          </a:stretch>
        </p:blipFill>
        <p:spPr>
          <a:xfrm>
            <a:off x="22362" y="1526779"/>
            <a:ext cx="3932261" cy="2938527"/>
          </a:xfrm>
          <a:prstGeom prst="rect">
            <a:avLst/>
          </a:prstGeom>
        </p:spPr>
      </p:pic>
      <p:sp>
        <p:nvSpPr>
          <p:cNvPr id="5" name="矢印: 下 4">
            <a:extLst>
              <a:ext uri="{FF2B5EF4-FFF2-40B4-BE49-F238E27FC236}">
                <a16:creationId xmlns:a16="http://schemas.microsoft.com/office/drawing/2014/main" id="{734EA389-587B-F147-E735-6968CF8BDD94}"/>
              </a:ext>
            </a:extLst>
          </p:cNvPr>
          <p:cNvSpPr/>
          <p:nvPr/>
        </p:nvSpPr>
        <p:spPr>
          <a:xfrm rot="20585105">
            <a:off x="1187532" y="1239784"/>
            <a:ext cx="249380" cy="1239002"/>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C32C2EF-43C4-8CF6-2E1B-B7BC252E0CF8}"/>
              </a:ext>
            </a:extLst>
          </p:cNvPr>
          <p:cNvSpPr txBox="1"/>
          <p:nvPr/>
        </p:nvSpPr>
        <p:spPr>
          <a:xfrm>
            <a:off x="151409" y="5760720"/>
            <a:ext cx="11657413" cy="1077218"/>
          </a:xfrm>
          <a:prstGeom prst="rect">
            <a:avLst/>
          </a:prstGeom>
          <a:noFill/>
        </p:spPr>
        <p:txBody>
          <a:bodyPr wrap="square">
            <a:spAutoFit/>
          </a:bodyPr>
          <a:lstStyle/>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江戸時代から醸造が行われてきた木曽地域をはじめ、全体的にフルーティーな日本酒を造る酒蔵が多いのが特徴です。</a:t>
            </a:r>
          </a:p>
        </p:txBody>
      </p:sp>
    </p:spTree>
    <p:extLst>
      <p:ext uri="{BB962C8B-B14F-4D97-AF65-F5344CB8AC3E}">
        <p14:creationId xmlns:p14="http://schemas.microsoft.com/office/powerpoint/2010/main" val="311146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5FFECFC-6E26-32F5-C127-731EFBCFEE4B}"/>
              </a:ext>
            </a:extLst>
          </p:cNvPr>
          <p:cNvSpPr>
            <a:spLocks noGrp="1"/>
          </p:cNvSpPr>
          <p:nvPr>
            <p:ph idx="1"/>
          </p:nvPr>
        </p:nvSpPr>
        <p:spPr>
          <a:xfrm>
            <a:off x="4208755" y="903249"/>
            <a:ext cx="7788435" cy="4737734"/>
          </a:xfrm>
        </p:spPr>
        <p:txBody>
          <a:bodyPr>
            <a:noAutofit/>
          </a:bodyPr>
          <a:lstStyle/>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諏訪エリア：諏訪湖周辺の厳しい寒さと諏訪大社の神々によって磨かれ、高いレベルの日本酒で一目置かれる一大産地です。</a:t>
            </a:r>
          </a:p>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飯田エリア：この一帯はたくさんの酒蔵がひしめく日本酒先進地でした。　今ではそれらの蔵が統合され伝統を引き継いでいます。</a:t>
            </a:r>
          </a:p>
          <a:p>
            <a:pPr marL="0" indent="0">
              <a:lnSpc>
                <a:spcPct val="100000"/>
              </a:lnSpc>
              <a:buNone/>
            </a:pPr>
            <a:r>
              <a:rPr kumimoji="1" lang="ja-JP" altLang="en-US" sz="3200" b="1" dirty="0">
                <a:latin typeface="ＭＳ Ｐゴシック" panose="020B0600070205080204" pitchFamily="50" charset="-128"/>
                <a:ea typeface="ＭＳ Ｐゴシック" panose="020B0600070205080204" pitchFamily="50" charset="-128"/>
              </a:rPr>
              <a:t>伊那エリア：天竜川が作った肥沃な大地では、あらゆる農作物が豊かに育ち、それは酒造りにも反映されています。</a:t>
            </a:r>
          </a:p>
        </p:txBody>
      </p:sp>
      <p:sp>
        <p:nvSpPr>
          <p:cNvPr id="2" name="タイトル 1">
            <a:extLst>
              <a:ext uri="{FF2B5EF4-FFF2-40B4-BE49-F238E27FC236}">
                <a16:creationId xmlns:a16="http://schemas.microsoft.com/office/drawing/2014/main" id="{5EFC376B-1A64-DD97-C4C2-E480D126EAF3}"/>
              </a:ext>
            </a:extLst>
          </p:cNvPr>
          <p:cNvSpPr>
            <a:spLocks noGrp="1"/>
          </p:cNvSpPr>
          <p:nvPr>
            <p:ph type="title"/>
          </p:nvPr>
        </p:nvSpPr>
        <p:spPr>
          <a:xfrm>
            <a:off x="156768" y="138687"/>
            <a:ext cx="11486606" cy="764562"/>
          </a:xfrm>
        </p:spPr>
        <p:txBody>
          <a:bodyPr>
            <a:normAutofit/>
          </a:bodyPr>
          <a:lstStyle/>
          <a:p>
            <a:r>
              <a:rPr kumimoji="1" lang="ja-JP" altLang="en-US" sz="4000" b="1" dirty="0">
                <a:highlight>
                  <a:srgbClr val="FF00FF"/>
                </a:highlight>
                <a:latin typeface="ＭＳ Ｐゴシック" panose="020B0600070205080204" pitchFamily="50" charset="-128"/>
                <a:ea typeface="ＭＳ Ｐゴシック" panose="020B0600070205080204" pitchFamily="50" charset="-128"/>
              </a:rPr>
              <a:t>南信</a:t>
            </a:r>
            <a:r>
              <a:rPr kumimoji="1" lang="ja-JP" altLang="en-US" sz="4000" b="1" dirty="0">
                <a:latin typeface="ＭＳ Ｐゴシック" panose="020B0600070205080204" pitchFamily="50" charset="-128"/>
                <a:ea typeface="ＭＳ Ｐゴシック" panose="020B0600070205080204" pitchFamily="50" charset="-128"/>
              </a:rPr>
              <a:t>：諏訪、伊那路、飯田を中心とした地方</a:t>
            </a:r>
          </a:p>
        </p:txBody>
      </p:sp>
      <p:pic>
        <p:nvPicPr>
          <p:cNvPr id="6" name="図 5">
            <a:extLst>
              <a:ext uri="{FF2B5EF4-FFF2-40B4-BE49-F238E27FC236}">
                <a16:creationId xmlns:a16="http://schemas.microsoft.com/office/drawing/2014/main" id="{C957557D-F4BC-CE87-8BFB-566C43E46C25}"/>
              </a:ext>
            </a:extLst>
          </p:cNvPr>
          <p:cNvPicPr>
            <a:picLocks noChangeAspect="1"/>
          </p:cNvPicPr>
          <p:nvPr/>
        </p:nvPicPr>
        <p:blipFill>
          <a:blip r:embed="rId2"/>
          <a:stretch>
            <a:fillRect/>
          </a:stretch>
        </p:blipFill>
        <p:spPr>
          <a:xfrm>
            <a:off x="156768" y="1335558"/>
            <a:ext cx="3932261" cy="2938527"/>
          </a:xfrm>
          <a:prstGeom prst="rect">
            <a:avLst/>
          </a:prstGeom>
        </p:spPr>
      </p:pic>
      <p:sp>
        <p:nvSpPr>
          <p:cNvPr id="5" name="矢印: 下 4">
            <a:extLst>
              <a:ext uri="{FF2B5EF4-FFF2-40B4-BE49-F238E27FC236}">
                <a16:creationId xmlns:a16="http://schemas.microsoft.com/office/drawing/2014/main" id="{734EA389-587B-F147-E735-6968CF8BDD94}"/>
              </a:ext>
            </a:extLst>
          </p:cNvPr>
          <p:cNvSpPr/>
          <p:nvPr/>
        </p:nvSpPr>
        <p:spPr>
          <a:xfrm rot="20574513" flipV="1">
            <a:off x="2085631" y="3957915"/>
            <a:ext cx="390715" cy="1293222"/>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5794AEB-3462-6435-FAE7-5CB8D47BF152}"/>
              </a:ext>
            </a:extLst>
          </p:cNvPr>
          <p:cNvSpPr txBox="1"/>
          <p:nvPr/>
        </p:nvSpPr>
        <p:spPr>
          <a:xfrm>
            <a:off x="156768" y="5757235"/>
            <a:ext cx="11840422" cy="1077218"/>
          </a:xfrm>
          <a:prstGeom prst="rect">
            <a:avLst/>
          </a:prstGeom>
          <a:noFill/>
        </p:spPr>
        <p:txBody>
          <a:bodyPr wrap="square">
            <a:spAutoFit/>
          </a:bodyPr>
          <a:lstStyle/>
          <a:p>
            <a:r>
              <a:rPr lang="ja-JP" altLang="en-US" sz="3200" b="1" dirty="0">
                <a:latin typeface="ＭＳ Ｐゴシック" panose="020B0600070205080204" pitchFamily="50" charset="-128"/>
                <a:ea typeface="ＭＳ Ｐゴシック" panose="020B0600070205080204" pitchFamily="50" charset="-128"/>
              </a:rPr>
              <a:t>南信エリア。南アルプスと中央アルプスが生み出す伏流水を仕込み水に用いる酒造が多く、喉ごしが良いやや甘口の日本酒が特徴です</a:t>
            </a:r>
          </a:p>
        </p:txBody>
      </p:sp>
    </p:spTree>
    <p:extLst>
      <p:ext uri="{BB962C8B-B14F-4D97-AF65-F5344CB8AC3E}">
        <p14:creationId xmlns:p14="http://schemas.microsoft.com/office/powerpoint/2010/main" val="120259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41A05-A4B5-34BE-F70D-A0FF20675EB2}"/>
              </a:ext>
            </a:extLst>
          </p:cNvPr>
          <p:cNvSpPr>
            <a:spLocks noGrp="1"/>
          </p:cNvSpPr>
          <p:nvPr>
            <p:ph type="title"/>
          </p:nvPr>
        </p:nvSpPr>
        <p:spPr>
          <a:xfrm>
            <a:off x="838199" y="612367"/>
            <a:ext cx="4212771" cy="930275"/>
          </a:xfrm>
        </p:spPr>
        <p:txBody>
          <a:bodyPr>
            <a:normAutofit/>
          </a:bodyPr>
          <a:lstStyle/>
          <a:p>
            <a:r>
              <a:rPr kumimoji="1" lang="ja-JP" altLang="en-US" b="1" dirty="0">
                <a:latin typeface="ＭＳ Ｐゴシック" panose="020B0600070205080204" pitchFamily="50" charset="-128"/>
                <a:ea typeface="ＭＳ Ｐゴシック" panose="020B0600070205080204" pitchFamily="50" charset="-128"/>
              </a:rPr>
              <a:t>本日の銘柄紹介</a:t>
            </a:r>
          </a:p>
        </p:txBody>
      </p:sp>
      <p:sp>
        <p:nvSpPr>
          <p:cNvPr id="3" name="コンテンツ プレースホルダー 2">
            <a:extLst>
              <a:ext uri="{FF2B5EF4-FFF2-40B4-BE49-F238E27FC236}">
                <a16:creationId xmlns:a16="http://schemas.microsoft.com/office/drawing/2014/main" id="{94A7F0E9-688A-D067-739D-6A0CA44DA927}"/>
              </a:ext>
            </a:extLst>
          </p:cNvPr>
          <p:cNvSpPr>
            <a:spLocks noGrp="1"/>
          </p:cNvSpPr>
          <p:nvPr>
            <p:ph idx="1"/>
          </p:nvPr>
        </p:nvSpPr>
        <p:spPr>
          <a:xfrm>
            <a:off x="613317" y="1542642"/>
            <a:ext cx="11206976" cy="4817061"/>
          </a:xfrm>
        </p:spPr>
        <p:txBody>
          <a:bodyPr>
            <a:normAutofit/>
          </a:bodyPr>
          <a:lstStyle/>
          <a:p>
            <a:pPr marL="0" indent="0">
              <a:lnSpc>
                <a:spcPts val="4200"/>
              </a:lnSpc>
              <a:buNone/>
            </a:pPr>
            <a:r>
              <a:rPr lang="ja-JP" altLang="en-US" sz="3200" b="1" dirty="0">
                <a:latin typeface="ＭＳ Ｐゴシック" panose="020B0600070205080204" pitchFamily="50" charset="-128"/>
                <a:ea typeface="ＭＳ Ｐゴシック" panose="020B0600070205080204" pitchFamily="50" charset="-128"/>
              </a:rPr>
              <a:t>・北信地方から１銘柄、東信地方から２銘柄、中信地方から３銘柄、南信地方から２銘柄と分散させて選定</a:t>
            </a:r>
            <a:endParaRPr lang="en-US" altLang="ja-JP" sz="3200" b="1" dirty="0">
              <a:latin typeface="ＭＳ Ｐゴシック" panose="020B0600070205080204" pitchFamily="50" charset="-128"/>
              <a:ea typeface="ＭＳ Ｐゴシック" panose="020B0600070205080204" pitchFamily="50" charset="-128"/>
            </a:endParaRPr>
          </a:p>
          <a:p>
            <a:pPr marL="0" indent="0">
              <a:lnSpc>
                <a:spcPts val="4200"/>
              </a:lnSpc>
              <a:buNone/>
            </a:pPr>
            <a:r>
              <a:rPr lang="ja-JP" altLang="en-US" sz="3200" b="1" dirty="0">
                <a:latin typeface="ＭＳ Ｐゴシック" panose="020B0600070205080204" pitchFamily="50" charset="-128"/>
                <a:ea typeface="ＭＳ Ｐゴシック" panose="020B0600070205080204" pitchFamily="50" charset="-128"/>
              </a:rPr>
              <a:t>・使用米も極力長野県産で異なる種類を意識して選び、</a:t>
            </a:r>
            <a:endParaRPr lang="en-US" altLang="ja-JP" sz="3200" b="1" dirty="0">
              <a:latin typeface="ＭＳ Ｐゴシック" panose="020B0600070205080204" pitchFamily="50" charset="-128"/>
              <a:ea typeface="ＭＳ Ｐゴシック" panose="020B0600070205080204" pitchFamily="50" charset="-128"/>
            </a:endParaRPr>
          </a:p>
          <a:p>
            <a:pPr marL="0" indent="0">
              <a:lnSpc>
                <a:spcPts val="4200"/>
              </a:lnSpc>
              <a:buNone/>
            </a:pPr>
            <a:r>
              <a:rPr lang="ja-JP" altLang="en-US" sz="3200" b="1" dirty="0">
                <a:latin typeface="ＭＳ Ｐゴシック" panose="020B0600070205080204" pitchFamily="50" charset="-128"/>
                <a:ea typeface="ＭＳ Ｐゴシック" panose="020B0600070205080204" pitchFamily="50" charset="-128"/>
              </a:rPr>
              <a:t>・いずれも各種資料から人気度と特長のありそうなもので価格的    </a:t>
            </a:r>
            <a:endParaRPr lang="en-US" altLang="ja-JP" sz="3200" b="1" dirty="0">
              <a:latin typeface="ＭＳ Ｐゴシック" panose="020B0600070205080204" pitchFamily="50" charset="-128"/>
              <a:ea typeface="ＭＳ Ｐゴシック" panose="020B0600070205080204" pitchFamily="50" charset="-128"/>
            </a:endParaRPr>
          </a:p>
          <a:p>
            <a:pPr marL="0" indent="0">
              <a:lnSpc>
                <a:spcPts val="4200"/>
              </a:lnSpc>
              <a:buNone/>
            </a:pPr>
            <a:r>
              <a:rPr lang="ja-JP" altLang="en-US" sz="3200" b="1" dirty="0">
                <a:latin typeface="ＭＳ Ｐゴシック" panose="020B0600070205080204" pitchFamily="50" charset="-128"/>
                <a:ea typeface="ＭＳ Ｐゴシック" panose="020B0600070205080204" pitchFamily="50" charset="-128"/>
              </a:rPr>
              <a:t>に高価過ぎない銘柄として、</a:t>
            </a:r>
            <a:endParaRPr lang="en-US" altLang="ja-JP" sz="3200" b="1" dirty="0">
              <a:latin typeface="ＭＳ Ｐゴシック" panose="020B0600070205080204" pitchFamily="50" charset="-128"/>
              <a:ea typeface="ＭＳ Ｐゴシック" panose="020B0600070205080204" pitchFamily="50" charset="-128"/>
            </a:endParaRPr>
          </a:p>
          <a:p>
            <a:pPr marL="0" indent="0">
              <a:lnSpc>
                <a:spcPts val="4200"/>
              </a:lnSpc>
              <a:buNone/>
            </a:pPr>
            <a:endParaRPr lang="en-US" altLang="ja-JP" sz="3200" b="1" dirty="0">
              <a:latin typeface="ＭＳ Ｐゴシック" panose="020B0600070205080204" pitchFamily="50" charset="-128"/>
              <a:ea typeface="ＭＳ Ｐゴシック" panose="020B0600070205080204" pitchFamily="50" charset="-128"/>
            </a:endParaRPr>
          </a:p>
          <a:p>
            <a:pPr marL="0" indent="0" algn="ctr">
              <a:lnSpc>
                <a:spcPts val="4200"/>
              </a:lnSpc>
              <a:buNone/>
            </a:pPr>
            <a:r>
              <a:rPr lang="ja-JP" altLang="en-US" sz="3200" b="1" dirty="0">
                <a:solidFill>
                  <a:srgbClr val="FF0000"/>
                </a:solidFill>
                <a:latin typeface="ＭＳ Ｐゴシック" panose="020B0600070205080204" pitchFamily="50" charset="-128"/>
                <a:ea typeface="ＭＳ Ｐゴシック" panose="020B0600070205080204" pitchFamily="50" charset="-128"/>
              </a:rPr>
              <a:t>次ページの８銘柄としました。　</a:t>
            </a:r>
            <a:endParaRPr kumimoji="1" lang="ja-JP" altLang="en-US" sz="3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03522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2F4B4A7D-6557-3C8C-7EA8-F2022F34BB9C}"/>
              </a:ext>
            </a:extLst>
          </p:cNvPr>
          <p:cNvGraphicFramePr>
            <a:graphicFrameLocks noGrp="1"/>
          </p:cNvGraphicFramePr>
          <p:nvPr>
            <p:extLst>
              <p:ext uri="{D42A27DB-BD31-4B8C-83A1-F6EECF244321}">
                <p14:modId xmlns:p14="http://schemas.microsoft.com/office/powerpoint/2010/main" val="330349516"/>
              </p:ext>
            </p:extLst>
          </p:nvPr>
        </p:nvGraphicFramePr>
        <p:xfrm>
          <a:off x="173582" y="276102"/>
          <a:ext cx="11844835" cy="6305796"/>
        </p:xfrm>
        <a:graphic>
          <a:graphicData uri="http://schemas.openxmlformats.org/drawingml/2006/table">
            <a:tbl>
              <a:tblPr/>
              <a:tblGrid>
                <a:gridCol w="2259868">
                  <a:extLst>
                    <a:ext uri="{9D8B030D-6E8A-4147-A177-3AD203B41FA5}">
                      <a16:colId xmlns:a16="http://schemas.microsoft.com/office/drawing/2014/main" val="899903950"/>
                    </a:ext>
                  </a:extLst>
                </a:gridCol>
                <a:gridCol w="2317841">
                  <a:extLst>
                    <a:ext uri="{9D8B030D-6E8A-4147-A177-3AD203B41FA5}">
                      <a16:colId xmlns:a16="http://schemas.microsoft.com/office/drawing/2014/main" val="1262631526"/>
                    </a:ext>
                  </a:extLst>
                </a:gridCol>
                <a:gridCol w="1824458">
                  <a:extLst>
                    <a:ext uri="{9D8B030D-6E8A-4147-A177-3AD203B41FA5}">
                      <a16:colId xmlns:a16="http://schemas.microsoft.com/office/drawing/2014/main" val="3044046509"/>
                    </a:ext>
                  </a:extLst>
                </a:gridCol>
                <a:gridCol w="1621221">
                  <a:extLst>
                    <a:ext uri="{9D8B030D-6E8A-4147-A177-3AD203B41FA5}">
                      <a16:colId xmlns:a16="http://schemas.microsoft.com/office/drawing/2014/main" val="3619017754"/>
                    </a:ext>
                  </a:extLst>
                </a:gridCol>
                <a:gridCol w="816041">
                  <a:extLst>
                    <a:ext uri="{9D8B030D-6E8A-4147-A177-3AD203B41FA5}">
                      <a16:colId xmlns:a16="http://schemas.microsoft.com/office/drawing/2014/main" val="3976843228"/>
                    </a:ext>
                  </a:extLst>
                </a:gridCol>
                <a:gridCol w="1284928">
                  <a:extLst>
                    <a:ext uri="{9D8B030D-6E8A-4147-A177-3AD203B41FA5}">
                      <a16:colId xmlns:a16="http://schemas.microsoft.com/office/drawing/2014/main" val="2958422903"/>
                    </a:ext>
                  </a:extLst>
                </a:gridCol>
                <a:gridCol w="860239">
                  <a:extLst>
                    <a:ext uri="{9D8B030D-6E8A-4147-A177-3AD203B41FA5}">
                      <a16:colId xmlns:a16="http://schemas.microsoft.com/office/drawing/2014/main" val="404886395"/>
                    </a:ext>
                  </a:extLst>
                </a:gridCol>
                <a:gridCol w="860239">
                  <a:extLst>
                    <a:ext uri="{9D8B030D-6E8A-4147-A177-3AD203B41FA5}">
                      <a16:colId xmlns:a16="http://schemas.microsoft.com/office/drawing/2014/main" val="2181344386"/>
                    </a:ext>
                  </a:extLst>
                </a:gridCol>
              </a:tblGrid>
              <a:tr h="700644">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銘柄</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種類</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酒造店</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所在地</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地区</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使用米</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精米歩合</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000" b="1" i="0" u="none" strike="noStrike">
                          <a:solidFill>
                            <a:srgbClr val="000000"/>
                          </a:solidFill>
                          <a:effectLst/>
                          <a:latin typeface="ＭＳ Ｐゴシック" panose="020B0600070205080204" pitchFamily="50" charset="-128"/>
                          <a:ea typeface="ＭＳ Ｐゴシック" panose="020B0600070205080204" pitchFamily="50" charset="-128"/>
                        </a:rPr>
                        <a:t>ALC.</a:t>
                      </a: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度数</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896692"/>
                  </a:ext>
                </a:extLst>
              </a:tr>
              <a:tr h="700644">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水尾</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zh-TW"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金紋錦　特別純米</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田中屋酒造</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飯山市</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北信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金紋錦</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59%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41340568"/>
                  </a:ext>
                </a:extLst>
              </a:tr>
              <a:tr h="700644">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明鏡止水</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zh-TW"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純米大吟醸　磨</a:t>
                      </a:r>
                      <a:r>
                        <a:rPr lang="en-US" altLang="zh-TW" sz="2000" b="1"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大澤酒造</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佐久市</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東信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東条山田錦</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92168223"/>
                  </a:ext>
                </a:extLst>
              </a:tr>
              <a:tr h="700644">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和田龍</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純米搾りたて生原酒</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和田龍酒造</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上田市</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東信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国産米</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70%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868002585"/>
                  </a:ext>
                </a:extLst>
              </a:tr>
              <a:tr h="700644">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大信州</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zh-TW"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辛口特別純米</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大信州酒造</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松本市</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中信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ひとごごち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68163842"/>
                  </a:ext>
                </a:extLst>
              </a:tr>
              <a:tr h="700644">
                <a:tc>
                  <a:txBody>
                    <a:bodyPr/>
                    <a:lstStyle/>
                    <a:p>
                      <a:pPr algn="ctr" fontAlgn="ctr"/>
                      <a:r>
                        <a:rPr lang="zh-TW"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十六代九郎右衛門</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純米吟醸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湯川酒造店</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木曽郡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中信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東条山田錦</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16886310"/>
                  </a:ext>
                </a:extLst>
              </a:tr>
              <a:tr h="700644">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大雪渓</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zh-TW"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純米吟醸　山恵錦</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大雪渓酒造</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北安曇野郡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中信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山恵錦</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070890858"/>
                  </a:ext>
                </a:extLst>
              </a:tr>
              <a:tr h="700644">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真澄</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zh-TW"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純米吟醸　金壽</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宮坂醸造</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諏訪市</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南信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長野県産米</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55%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29121796"/>
                  </a:ext>
                </a:extLst>
              </a:tr>
              <a:tr h="700644">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麗人</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純米酒</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麗人酒造</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諏訪市</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2000" b="1" i="0" u="none" strike="noStrike" dirty="0">
                          <a:solidFill>
                            <a:srgbClr val="000000"/>
                          </a:solidFill>
                          <a:effectLst/>
                          <a:latin typeface="ＭＳ Ｐゴシック" panose="020B0600070205080204" pitchFamily="50" charset="-128"/>
                          <a:ea typeface="ＭＳ Ｐゴシック" panose="020B0600070205080204" pitchFamily="50" charset="-128"/>
                        </a:rPr>
                        <a:t>南信</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ja-JP" altLang="en-US" sz="2000" b="1" i="0" u="none" strike="noStrike">
                          <a:solidFill>
                            <a:srgbClr val="000000"/>
                          </a:solidFill>
                          <a:effectLst/>
                          <a:latin typeface="ＭＳ Ｐゴシック" panose="020B0600070205080204" pitchFamily="50" charset="-128"/>
                          <a:ea typeface="ＭＳ Ｐゴシック" panose="020B0600070205080204" pitchFamily="50" charset="-128"/>
                        </a:rPr>
                        <a:t>長野県産米</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altLang="ja-JP" sz="2000" b="1" i="0" u="none" strike="noStrike">
                          <a:solidFill>
                            <a:srgbClr val="000000"/>
                          </a:solidFill>
                          <a:effectLst/>
                          <a:latin typeface="ＭＳ Ｐゴシック" panose="020B0600070205080204" pitchFamily="50" charset="-128"/>
                          <a:ea typeface="ＭＳ Ｐゴシック" panose="020B0600070205080204" pitchFamily="50" charset="-128"/>
                        </a:rPr>
                        <a:t>65%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altLang="ja-JP" sz="2000" b="1"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43486201"/>
                  </a:ext>
                </a:extLst>
              </a:tr>
            </a:tbl>
          </a:graphicData>
        </a:graphic>
      </p:graphicFrame>
    </p:spTree>
    <p:extLst>
      <p:ext uri="{BB962C8B-B14F-4D97-AF65-F5344CB8AC3E}">
        <p14:creationId xmlns:p14="http://schemas.microsoft.com/office/powerpoint/2010/main" val="4751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5EAD4-EEF8-0E8B-EE89-89389F975DFB}"/>
              </a:ext>
            </a:extLst>
          </p:cNvPr>
          <p:cNvSpPr>
            <a:spLocks noGrp="1"/>
          </p:cNvSpPr>
          <p:nvPr>
            <p:ph type="title"/>
          </p:nvPr>
        </p:nvSpPr>
        <p:spPr>
          <a:xfrm>
            <a:off x="648195" y="127620"/>
            <a:ext cx="10515600" cy="608652"/>
          </a:xfrm>
        </p:spPr>
        <p:txBody>
          <a:bodyPr>
            <a:normAutofit/>
          </a:bodyPr>
          <a:lstStyle/>
          <a:p>
            <a:pPr algn="ctr"/>
            <a:r>
              <a:rPr lang="ja-JP" altLang="ja-JP" sz="3600" b="1"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十六代九郎右衛門　　湯川酒造店</a:t>
            </a:r>
            <a:r>
              <a:rPr lang="ja-JP" altLang="en-US" sz="3600" b="1"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木曽郡木祖村</a:t>
            </a:r>
            <a:endParaRPr kumimoji="1" lang="ja-JP" altLang="en-US" sz="3600" b="1" dirty="0"/>
          </a:p>
        </p:txBody>
      </p:sp>
      <p:sp>
        <p:nvSpPr>
          <p:cNvPr id="3" name="コンテンツ プレースホルダー 2">
            <a:extLst>
              <a:ext uri="{FF2B5EF4-FFF2-40B4-BE49-F238E27FC236}">
                <a16:creationId xmlns:a16="http://schemas.microsoft.com/office/drawing/2014/main" id="{FB3B6D86-32EB-6FBB-D66A-F4E1BEA0071C}"/>
              </a:ext>
            </a:extLst>
          </p:cNvPr>
          <p:cNvSpPr>
            <a:spLocks noGrp="1"/>
          </p:cNvSpPr>
          <p:nvPr>
            <p:ph idx="1"/>
          </p:nvPr>
        </p:nvSpPr>
        <p:spPr>
          <a:xfrm>
            <a:off x="146462" y="741556"/>
            <a:ext cx="11899075" cy="5988824"/>
          </a:xfrm>
        </p:spPr>
        <p:txBody>
          <a:bodyPr>
            <a:normAutofit fontScale="77500" lnSpcReduction="20000"/>
          </a:bodyPr>
          <a:lstStyle/>
          <a:p>
            <a:pPr fontAlgn="base">
              <a:lnSpc>
                <a:spcPct val="100000"/>
              </a:lnSpc>
              <a:spcAft>
                <a:spcPts val="750"/>
              </a:spcAft>
            </a:pP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木曽地域は森林に覆われ米が獲れない地域でありながら、昔から木材資源を糧として米は多く流通し酒造りが始まった。</a:t>
            </a:r>
            <a:endParaRPr lang="ja-JP" altLang="ja-JP" sz="4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lnSpc>
                <a:spcPct val="100000"/>
              </a:lnSpc>
              <a:spcAft>
                <a:spcPts val="750"/>
              </a:spcAft>
            </a:pP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湯川酒造店は木曽郡木祖村に構える小規模酒蔵。</a:t>
            </a:r>
            <a:r>
              <a:rPr lang="ja-JP" altLang="en-US"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創業は慶安</a:t>
            </a:r>
            <a:r>
              <a:rPr lang="en-US"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1650</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年）と長野では二番目に古い老舗で現在は</a:t>
            </a:r>
            <a:r>
              <a:rPr lang="en-US"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代目。　「木曽路」と「十六代九郎右衛門」の二銘柄がある。</a:t>
            </a:r>
            <a:endParaRPr lang="ja-JP" altLang="ja-JP" sz="4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lnSpc>
                <a:spcPct val="100000"/>
              </a:lnSpc>
              <a:spcAft>
                <a:spcPts val="750"/>
              </a:spcAft>
            </a:pP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標高</a:t>
            </a:r>
            <a:r>
              <a:rPr lang="en-US"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936</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メートルの立地であり、日本でも</a:t>
            </a:r>
            <a:r>
              <a:rPr lang="en-US"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番目の高さ。極寒の</a:t>
            </a:r>
            <a:r>
              <a:rPr lang="en-US"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12</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月頃にはマイナス</a:t>
            </a:r>
            <a:r>
              <a:rPr lang="en-US"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まで気温が下がり、決して酒造りに最適とは言い切れない環境ながら、ここ木祖村でこそ培われてきた寒さに強い酒造技術により、たくましくも優しさあふれる酒が醸し出されている。</a:t>
            </a:r>
            <a:endParaRPr lang="ja-JP" altLang="ja-JP" sz="4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fontAlgn="base">
              <a:lnSpc>
                <a:spcPct val="100000"/>
              </a:lnSpc>
              <a:spcAft>
                <a:spcPts val="750"/>
              </a:spcAft>
            </a:pP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東条産山田錦の特上米のポテンシャルを存分に引き出</a:t>
            </a:r>
            <a:r>
              <a:rPr lang="ja-JP" altLang="en-US"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すべく</a:t>
            </a:r>
            <a:r>
              <a:rPr lang="ja-JP" altLang="ja-JP" sz="4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、米の旨味たっぷりのふくよかな味わいと、フレッシュさを微かに残しながら、ピュアで軽快な余韻を感じられる日本酒。</a:t>
            </a:r>
            <a:endParaRPr lang="ja-JP" altLang="ja-JP" sz="4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345476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5C20C-6F01-84E3-E653-DF5BF76158CD}"/>
              </a:ext>
            </a:extLst>
          </p:cNvPr>
          <p:cNvSpPr>
            <a:spLocks noGrp="1"/>
          </p:cNvSpPr>
          <p:nvPr>
            <p:ph type="title"/>
          </p:nvPr>
        </p:nvSpPr>
        <p:spPr>
          <a:xfrm>
            <a:off x="838200" y="365126"/>
            <a:ext cx="10515600" cy="482368"/>
          </a:xfrm>
        </p:spPr>
        <p:txBody>
          <a:bodyPr>
            <a:noAutofit/>
          </a:bodyPr>
          <a:lstStyle/>
          <a:p>
            <a:pPr algn="ctr"/>
            <a:r>
              <a:rPr kumimoji="1" lang="ja-JP" altLang="en-US" sz="3600" b="1" dirty="0">
                <a:latin typeface="ＭＳ Ｐゴシック" panose="020B0600070205080204" pitchFamily="50" charset="-128"/>
                <a:ea typeface="ＭＳ Ｐゴシック" panose="020B0600070205080204" pitchFamily="50" charset="-128"/>
              </a:rPr>
              <a:t>水尾　金紋錦特別純米　田中屋酒造 　飯山市</a:t>
            </a:r>
          </a:p>
        </p:txBody>
      </p:sp>
      <p:sp>
        <p:nvSpPr>
          <p:cNvPr id="3" name="コンテンツ プレースホルダー 2">
            <a:extLst>
              <a:ext uri="{FF2B5EF4-FFF2-40B4-BE49-F238E27FC236}">
                <a16:creationId xmlns:a16="http://schemas.microsoft.com/office/drawing/2014/main" id="{91187BF5-E95B-611C-856F-746C5610C72A}"/>
              </a:ext>
            </a:extLst>
          </p:cNvPr>
          <p:cNvSpPr>
            <a:spLocks noGrp="1"/>
          </p:cNvSpPr>
          <p:nvPr>
            <p:ph idx="1"/>
          </p:nvPr>
        </p:nvSpPr>
        <p:spPr>
          <a:xfrm>
            <a:off x="646771" y="1148576"/>
            <a:ext cx="11062009" cy="5464097"/>
          </a:xfrm>
        </p:spPr>
        <p:txBody>
          <a:bodyPr>
            <a:normAutofit fontScale="25000" lnSpcReduction="20000"/>
          </a:bodyPr>
          <a:lstStyle/>
          <a:p>
            <a:pPr>
              <a:lnSpc>
                <a:spcPts val="3200"/>
              </a:lnSpc>
              <a:spcBef>
                <a:spcPts val="1200"/>
              </a:spcBef>
              <a:spcAft>
                <a:spcPts val="1200"/>
              </a:spcAft>
            </a:pPr>
            <a:r>
              <a:rPr lang="ja-JP"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明治</a:t>
            </a:r>
            <a:r>
              <a:rPr lang="en-US"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6</a:t>
            </a:r>
            <a:r>
              <a:rPr lang="ja-JP"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の創業。長野県の最北、奥信濃と呼ばれる豪雪地で、ここでなければ造れないものを造る」という思いのもと、土地の水、土地の米にこだわり、この地に暮らす杜氏・蔵人とともに、風土を詰め込んだ“地酒”を造り続けている。</a:t>
            </a:r>
            <a:endParaRPr lang="ja-JP" altLang="ja-JP" sz="1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3200"/>
              </a:lnSpc>
              <a:spcBef>
                <a:spcPts val="1200"/>
              </a:spcBef>
              <a:spcAft>
                <a:spcPts val="1200"/>
              </a:spcAft>
            </a:pPr>
            <a:r>
              <a:rPr lang="ja-JP"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｢水尾｣という名には水の源という意味があると言い、その名の通り、一年を通して豊富に湧き出る水は、飲んで甘さと透明感を感じるまさに名水。</a:t>
            </a:r>
            <a:endParaRPr lang="ja-JP" altLang="ja-JP" sz="1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3200"/>
              </a:lnSpc>
              <a:spcBef>
                <a:spcPts val="1200"/>
              </a:spcBef>
              <a:spcAft>
                <a:spcPts val="1200"/>
              </a:spcAft>
            </a:pPr>
            <a:r>
              <a:rPr lang="ja-JP"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全国的にも希少品種である長野県木島平産金紋錦を</a:t>
            </a:r>
            <a:r>
              <a:rPr lang="en-US"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100</a:t>
            </a:r>
            <a:r>
              <a:rPr lang="ja-JP"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％使用した、特別純米酒。</a:t>
            </a:r>
            <a:r>
              <a:rPr lang="ja-JP" altLang="en-US"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a:t>
            </a:r>
            <a:r>
              <a:rPr lang="ja-JP" altLang="ja-JP" sz="12800" spc="4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号酵母の使用により淡白でシンプルな味わいを追求するとともに「金紋錦」の特徴を生かした独特な深みとふくらみ、幅のある味わいと香りを持つ酒に仕上げている。</a:t>
            </a:r>
            <a:endParaRPr kumimoji="1" lang="ja-JP" altLang="en-US" dirty="0"/>
          </a:p>
        </p:txBody>
      </p:sp>
    </p:spTree>
    <p:extLst>
      <p:ext uri="{BB962C8B-B14F-4D97-AF65-F5344CB8AC3E}">
        <p14:creationId xmlns:p14="http://schemas.microsoft.com/office/powerpoint/2010/main" val="355257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05ABE-3FB9-3DC8-0D7D-11957AE7A20D}"/>
              </a:ext>
            </a:extLst>
          </p:cNvPr>
          <p:cNvSpPr>
            <a:spLocks noGrp="1"/>
          </p:cNvSpPr>
          <p:nvPr>
            <p:ph type="title"/>
          </p:nvPr>
        </p:nvSpPr>
        <p:spPr>
          <a:xfrm>
            <a:off x="715536" y="289933"/>
            <a:ext cx="10515600" cy="446048"/>
          </a:xfrm>
        </p:spPr>
        <p:txBody>
          <a:bodyPr>
            <a:noAutofit/>
          </a:bodyPr>
          <a:lstStyle/>
          <a:p>
            <a:pPr algn="ctr"/>
            <a:r>
              <a:rPr lang="ja-JP" altLang="ja-JP" sz="3600" b="1" dirty="0">
                <a:solidFill>
                  <a:srgbClr val="26262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明鏡止水　純米大吟醸　磨</a:t>
            </a:r>
            <a:r>
              <a:rPr lang="en-US" altLang="ja-JP" sz="3600" b="1" dirty="0">
                <a:solidFill>
                  <a:srgbClr val="26262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35 </a:t>
            </a:r>
            <a:r>
              <a:rPr lang="ja-JP" altLang="en-US" sz="3600" b="1" dirty="0">
                <a:solidFill>
                  <a:srgbClr val="262626"/>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大澤酒造　佐久市</a:t>
            </a:r>
            <a:endParaRPr kumimoji="1" lang="ja-JP" altLang="en-US" sz="3600" b="1" dirty="0"/>
          </a:p>
        </p:txBody>
      </p:sp>
      <p:sp>
        <p:nvSpPr>
          <p:cNvPr id="3" name="コンテンツ プレースホルダー 2">
            <a:extLst>
              <a:ext uri="{FF2B5EF4-FFF2-40B4-BE49-F238E27FC236}">
                <a16:creationId xmlns:a16="http://schemas.microsoft.com/office/drawing/2014/main" id="{A3612E91-AD85-9415-1BEB-D8B0881652B7}"/>
              </a:ext>
            </a:extLst>
          </p:cNvPr>
          <p:cNvSpPr>
            <a:spLocks noGrp="1"/>
          </p:cNvSpPr>
          <p:nvPr>
            <p:ph idx="1"/>
          </p:nvPr>
        </p:nvSpPr>
        <p:spPr>
          <a:xfrm>
            <a:off x="154379" y="735981"/>
            <a:ext cx="11827823" cy="5997328"/>
          </a:xfrm>
        </p:spPr>
        <p:txBody>
          <a:bodyPr>
            <a:noAutofit/>
          </a:bodyPr>
          <a:lstStyle/>
          <a:p>
            <a:pPr>
              <a:lnSpc>
                <a:spcPct val="100000"/>
              </a:lnSpc>
              <a:spcAft>
                <a:spcPts val="60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信州佐久市にある大澤酒造は元禄</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1689</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年）の創業で、</a:t>
            </a:r>
            <a:r>
              <a:rPr lang="ja-JP" altLang="en-US"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当時の</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酒が古伊万里の壺に保管されており「日本最古の酒」として認定されている。</a:t>
            </a:r>
          </a:p>
          <a:p>
            <a:pPr>
              <a:lnSpc>
                <a:spcPct val="100000"/>
              </a:lnSpc>
              <a:spcAft>
                <a:spcPts val="60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名前の通り一点の曇りもない穏やかで澄み切った味わいをモットーとして酒づくりに励み、平成</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7</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年以降たびたび全国</a:t>
            </a:r>
            <a:r>
              <a:rPr lang="ja-JP" altLang="en-US"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新酒</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鑑評会で金賞を受賞している。</a:t>
            </a:r>
          </a:p>
          <a:p>
            <a:pPr>
              <a:lnSpc>
                <a:spcPct val="100000"/>
              </a:lnSpc>
              <a:spcAft>
                <a:spcPts val="60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米は新潟県産の美山錦と兵庫県産</a:t>
            </a:r>
            <a:r>
              <a:rPr lang="ja-JP" altLang="ja-JP" sz="3200" dirty="0">
                <a:effectLst/>
                <a:latin typeface="ＭＳ Ｐゴシック" panose="020B0600070205080204" pitchFamily="50" charset="-128"/>
                <a:ea typeface="ＭＳ Ｐゴシック" panose="020B0600070205080204" pitchFamily="50" charset="-128"/>
                <a:cs typeface="Arial" panose="020B0604020202020204" pitchFamily="34" charset="0"/>
              </a:rPr>
              <a:t>山田錦</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を用い、水は蓼科山の伏流水を用いている。</a:t>
            </a:r>
            <a:endPar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00000"/>
              </a:lnSpc>
              <a:spcAft>
                <a:spcPts val="60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今回の銘柄は中でも兵庫県</a:t>
            </a:r>
            <a:r>
              <a:rPr lang="ja-JP" altLang="ja-JP" sz="3200" dirty="0">
                <a:effectLst/>
                <a:latin typeface="ＭＳ Ｐゴシック" panose="020B0600070205080204" pitchFamily="50" charset="-128"/>
                <a:ea typeface="ＭＳ Ｐゴシック" panose="020B0600070205080204" pitchFamily="50" charset="-128"/>
                <a:cs typeface="Arial" panose="020B0604020202020204" pitchFamily="34" charset="0"/>
              </a:rPr>
              <a:t>特</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a:t>
            </a:r>
            <a:r>
              <a:rPr lang="ja-JP" altLang="ja-JP" sz="3200" dirty="0">
                <a:effectLst/>
                <a:latin typeface="ＭＳ Ｐゴシック" panose="020B0600070205080204" pitchFamily="50" charset="-128"/>
                <a:ea typeface="ＭＳ Ｐゴシック" panose="020B0600070205080204" pitchFamily="50" charset="-128"/>
                <a:cs typeface="Arial" panose="020B0604020202020204" pitchFamily="34" charset="0"/>
              </a:rPr>
              <a:t>地区東条産山田錦を贅沢に</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35</a:t>
            </a:r>
            <a:r>
              <a:rPr lang="ja-JP" altLang="ja-JP" sz="3200" dirty="0">
                <a:effectLst/>
                <a:latin typeface="ＭＳ Ｐゴシック" panose="020B0600070205080204" pitchFamily="50" charset="-128"/>
                <a:ea typeface="ＭＳ Ｐゴシック" panose="020B0600070205080204" pitchFamily="50" charset="-128"/>
                <a:cs typeface="Arial" panose="020B0604020202020204" pitchFamily="34" charset="0"/>
              </a:rPr>
              <a:t>％まで精米し醸した純米大吟醸で「明鏡止水」の特別限定酒。</a:t>
            </a:r>
            <a:r>
              <a:rPr lang="ja-JP" altLang="en-US" sz="3200" dirty="0">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マスカットを思わせる爽やかな香り、透明感ある旨さが際立つ極上の逸品。</a:t>
            </a:r>
            <a:endParaRPr kumimoji="1" lang="ja-JP" altLang="en-US" sz="3200" dirty="0"/>
          </a:p>
        </p:txBody>
      </p:sp>
    </p:spTree>
    <p:extLst>
      <p:ext uri="{BB962C8B-B14F-4D97-AF65-F5344CB8AC3E}">
        <p14:creationId xmlns:p14="http://schemas.microsoft.com/office/powerpoint/2010/main" val="413585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7CB5C0A-5491-1715-1F51-D5AFE3344C79}"/>
              </a:ext>
            </a:extLst>
          </p:cNvPr>
          <p:cNvSpPr>
            <a:spLocks noGrp="1"/>
          </p:cNvSpPr>
          <p:nvPr>
            <p:ph idx="1"/>
          </p:nvPr>
        </p:nvSpPr>
        <p:spPr>
          <a:xfrm>
            <a:off x="390293" y="919150"/>
            <a:ext cx="11631494" cy="5783283"/>
          </a:xfrm>
        </p:spPr>
        <p:txBody>
          <a:bodyPr>
            <a:noAutofit/>
          </a:bodyPr>
          <a:lstStyle/>
          <a:p>
            <a:pPr marL="0" indent="0">
              <a:buNone/>
            </a:pPr>
            <a:r>
              <a:rPr kumimoji="1" lang="ja-JP" altLang="en-US" sz="3200" b="1" dirty="0">
                <a:latin typeface="ＭＳ Ｐゴシック" panose="020B0600070205080204" pitchFamily="50" charset="-128"/>
                <a:ea typeface="ＭＳ Ｐゴシック" panose="020B0600070205080204" pitchFamily="50" charset="-128"/>
              </a:rPr>
              <a:t>長野県の日本酒造りの歴史は、朝廷や神社への供え物としての酒造りから始まります。鎌倉時代以降になると、商売としての酒蔵が登場。　明治時代の酒蔵数は、実に</a:t>
            </a:r>
            <a:r>
              <a:rPr kumimoji="1" lang="en-US" altLang="ja-JP" sz="3200" b="1" dirty="0">
                <a:latin typeface="ＭＳ Ｐゴシック" panose="020B0600070205080204" pitchFamily="50" charset="-128"/>
                <a:ea typeface="ＭＳ Ｐゴシック" panose="020B0600070205080204" pitchFamily="50" charset="-128"/>
              </a:rPr>
              <a:t>1,000</a:t>
            </a:r>
            <a:r>
              <a:rPr kumimoji="1" lang="ja-JP" altLang="en-US" sz="3200" b="1" dirty="0">
                <a:latin typeface="ＭＳ Ｐゴシック" panose="020B0600070205080204" pitchFamily="50" charset="-128"/>
                <a:ea typeface="ＭＳ Ｐゴシック" panose="020B0600070205080204" pitchFamily="50" charset="-128"/>
              </a:rPr>
              <a:t>蔵以上にのぼったといわれています。　昭和に入ると、太平洋戦争における米不足を契機に、長野県独自の酒米の栽培が進められます。　</a:t>
            </a:r>
            <a:r>
              <a:rPr kumimoji="1" lang="en-US" altLang="ja-JP" sz="3200" b="1" dirty="0">
                <a:latin typeface="ＭＳ Ｐゴシック" panose="020B0600070205080204" pitchFamily="50" charset="-128"/>
                <a:ea typeface="ＭＳ Ｐゴシック" panose="020B0600070205080204" pitchFamily="50" charset="-128"/>
              </a:rPr>
              <a:t>1939</a:t>
            </a:r>
            <a:r>
              <a:rPr kumimoji="1" lang="ja-JP" altLang="en-US" sz="3200" b="1" dirty="0">
                <a:latin typeface="ＭＳ Ｐゴシック" panose="020B0600070205080204" pitchFamily="50" charset="-128"/>
                <a:ea typeface="ＭＳ Ｐゴシック" panose="020B0600070205080204" pitchFamily="50" charset="-128"/>
              </a:rPr>
              <a:t>年には「たかね錦」、</a:t>
            </a:r>
            <a:r>
              <a:rPr kumimoji="1" lang="en-US" altLang="ja-JP" sz="3200" b="1" dirty="0">
                <a:latin typeface="ＭＳ Ｐゴシック" panose="020B0600070205080204" pitchFamily="50" charset="-128"/>
                <a:ea typeface="ＭＳ Ｐゴシック" panose="020B0600070205080204" pitchFamily="50" charset="-128"/>
              </a:rPr>
              <a:t>3</a:t>
            </a:r>
            <a:r>
              <a:rPr kumimoji="1" lang="ja-JP" altLang="en-US" sz="3200" b="1" dirty="0">
                <a:latin typeface="ＭＳ Ｐゴシック" panose="020B0600070205080204" pitchFamily="50" charset="-128"/>
                <a:ea typeface="ＭＳ Ｐゴシック" panose="020B0600070205080204" pitchFamily="50" charset="-128"/>
              </a:rPr>
              <a:t>年後には幻ともいわれる「金紋錦（きんもんにしき）」が品種登録されました。　</a:t>
            </a:r>
            <a:r>
              <a:rPr kumimoji="1" lang="en-US" altLang="ja-JP" sz="3200" b="1" dirty="0">
                <a:latin typeface="ＭＳ Ｐゴシック" panose="020B0600070205080204" pitchFamily="50" charset="-128"/>
                <a:ea typeface="ＭＳ Ｐゴシック" panose="020B0600070205080204" pitchFamily="50" charset="-128"/>
              </a:rPr>
              <a:t>1950</a:t>
            </a:r>
            <a:r>
              <a:rPr kumimoji="1" lang="ja-JP" altLang="en-US" sz="3200" b="1" dirty="0">
                <a:latin typeface="ＭＳ Ｐゴシック" panose="020B0600070205080204" pitchFamily="50" charset="-128"/>
                <a:ea typeface="ＭＳ Ｐゴシック" panose="020B0600070205080204" pitchFamily="50" charset="-128"/>
              </a:rPr>
              <a:t>年には、酒蔵の後継者による「若葉会」が設立。　酒造りの技術革新を目指し「長野県醸友会」が結成されました。　酒造好適米や酵母の開発はさらなる発展を遂げ、「美山錦（みやまにしき）」や「ひとごこち」をはじめとする高品質な酒米は、全国にその名が知られるほどに。　</a:t>
            </a:r>
            <a:r>
              <a:rPr kumimoji="1" lang="en-US" altLang="ja-JP" sz="3200" b="1" dirty="0">
                <a:latin typeface="ＭＳ Ｐゴシック" panose="020B0600070205080204" pitchFamily="50" charset="-128"/>
                <a:ea typeface="ＭＳ Ｐゴシック" panose="020B0600070205080204" pitchFamily="50" charset="-128"/>
              </a:rPr>
              <a:t>2020</a:t>
            </a:r>
            <a:r>
              <a:rPr kumimoji="1" lang="ja-JP" altLang="en-US" sz="3200" b="1" dirty="0">
                <a:latin typeface="ＭＳ Ｐゴシック" panose="020B0600070205080204" pitchFamily="50" charset="-128"/>
                <a:ea typeface="ＭＳ Ｐゴシック" panose="020B0600070205080204" pitchFamily="50" charset="-128"/>
              </a:rPr>
              <a:t>年には新品種「山恵錦（さんけいにしき）」が登場し、県内の酒蔵数は</a:t>
            </a:r>
            <a:r>
              <a:rPr kumimoji="1" lang="en-US" altLang="ja-JP" sz="3200" b="1" dirty="0">
                <a:latin typeface="ＭＳ Ｐゴシック" panose="020B0600070205080204" pitchFamily="50" charset="-128"/>
                <a:ea typeface="ＭＳ Ｐゴシック" panose="020B0600070205080204" pitchFamily="50" charset="-128"/>
              </a:rPr>
              <a:t>78</a:t>
            </a:r>
            <a:r>
              <a:rPr kumimoji="1" lang="ja-JP" altLang="en-US" sz="3200" b="1" dirty="0">
                <a:latin typeface="ＭＳ Ｐゴシック" panose="020B0600070205080204" pitchFamily="50" charset="-128"/>
                <a:ea typeface="ＭＳ Ｐゴシック" panose="020B0600070205080204" pitchFamily="50" charset="-128"/>
              </a:rPr>
              <a:t>（新潟に次ぐ）になるなど、日本屈指の酒どころとして日本酒業界をけん引しています。</a:t>
            </a:r>
            <a:endParaRPr kumimoji="1" lang="ja-JP" altLang="en-US" sz="3200" dirty="0"/>
          </a:p>
        </p:txBody>
      </p:sp>
      <p:sp>
        <p:nvSpPr>
          <p:cNvPr id="6" name="タイトル 1">
            <a:extLst>
              <a:ext uri="{FF2B5EF4-FFF2-40B4-BE49-F238E27FC236}">
                <a16:creationId xmlns:a16="http://schemas.microsoft.com/office/drawing/2014/main" id="{8488CC95-B6FC-1B64-AE4B-CDB58B71863F}"/>
              </a:ext>
            </a:extLst>
          </p:cNvPr>
          <p:cNvSpPr>
            <a:spLocks noGrp="1"/>
          </p:cNvSpPr>
          <p:nvPr>
            <p:ph type="title"/>
          </p:nvPr>
        </p:nvSpPr>
        <p:spPr>
          <a:xfrm>
            <a:off x="170213" y="186995"/>
            <a:ext cx="1428206" cy="732155"/>
          </a:xfrm>
        </p:spPr>
        <p:txBody>
          <a:bodyPr/>
          <a:lstStyle/>
          <a:p>
            <a:r>
              <a:rPr kumimoji="1" lang="ja-JP" altLang="en-US" b="1" dirty="0">
                <a:latin typeface="ＭＳ Ｐゴシック" panose="020B0600070205080204" pitchFamily="50" charset="-128"/>
                <a:ea typeface="ＭＳ Ｐゴシック" panose="020B0600070205080204" pitchFamily="50" charset="-128"/>
              </a:rPr>
              <a:t>概要</a:t>
            </a:r>
          </a:p>
        </p:txBody>
      </p:sp>
    </p:spTree>
    <p:extLst>
      <p:ext uri="{BB962C8B-B14F-4D97-AF65-F5344CB8AC3E}">
        <p14:creationId xmlns:p14="http://schemas.microsoft.com/office/powerpoint/2010/main" val="415824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90D560-83CF-120F-AD7A-471C2603D637}"/>
              </a:ext>
            </a:extLst>
          </p:cNvPr>
          <p:cNvSpPr>
            <a:spLocks noGrp="1"/>
          </p:cNvSpPr>
          <p:nvPr>
            <p:ph type="title"/>
          </p:nvPr>
        </p:nvSpPr>
        <p:spPr>
          <a:xfrm>
            <a:off x="838200" y="80118"/>
            <a:ext cx="10515600" cy="570016"/>
          </a:xfrm>
        </p:spPr>
        <p:txBody>
          <a:bodyPr>
            <a:normAutofit fontScale="90000"/>
          </a:bodyPr>
          <a:lstStyle/>
          <a:p>
            <a:pPr algn="ctr"/>
            <a:r>
              <a:rPr lang="ja-JP" altLang="ja-JP" sz="36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真澄　純米吟醸酒　金壽　宮坂醸造㈱　</a:t>
            </a:r>
            <a:r>
              <a:rPr lang="ja-JP" altLang="en-US" sz="36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　諏訪市</a:t>
            </a:r>
            <a:endParaRPr kumimoji="1" lang="ja-JP" altLang="en-US" dirty="0"/>
          </a:p>
        </p:txBody>
      </p:sp>
      <p:sp>
        <p:nvSpPr>
          <p:cNvPr id="3" name="コンテンツ プレースホルダー 2">
            <a:extLst>
              <a:ext uri="{FF2B5EF4-FFF2-40B4-BE49-F238E27FC236}">
                <a16:creationId xmlns:a16="http://schemas.microsoft.com/office/drawing/2014/main" id="{F2399ACF-F1EA-60D5-4FF9-2CD4400D9FB2}"/>
              </a:ext>
            </a:extLst>
          </p:cNvPr>
          <p:cNvSpPr>
            <a:spLocks noGrp="1"/>
          </p:cNvSpPr>
          <p:nvPr>
            <p:ph idx="1"/>
          </p:nvPr>
        </p:nvSpPr>
        <p:spPr>
          <a:xfrm>
            <a:off x="118753" y="859656"/>
            <a:ext cx="11875325" cy="5826151"/>
          </a:xfrm>
        </p:spPr>
        <p:txBody>
          <a:bodyPr>
            <a:normAutofit fontScale="92500" lnSpcReduction="10000"/>
          </a:bodyPr>
          <a:lstStyle/>
          <a:p>
            <a:pPr fontAlgn="base">
              <a:lnSpc>
                <a:spcPct val="100000"/>
              </a:lnSpc>
              <a:spcAft>
                <a:spcPts val="750"/>
              </a:spcAft>
            </a:pP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諏訪市を拠点とし長野県を代表する酒蔵の一つで創業は寛文二年（</a:t>
            </a:r>
            <a:r>
              <a:rPr lang="en-US"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1662</a:t>
            </a: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p>
          <a:p>
            <a:pPr fontAlgn="base">
              <a:lnSpc>
                <a:spcPct val="100000"/>
              </a:lnSpc>
              <a:spcAft>
                <a:spcPts val="750"/>
              </a:spcAft>
            </a:pP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清酒酵母「協会七号」発祥の酒蔵として有名で清酒鑑評会で度々受賞したことからこの優良酵母はたちまち全国の酒蔵へと拡がり、「近代日本酒の礎」と称されることとなった。</a:t>
            </a:r>
          </a:p>
          <a:p>
            <a:pPr fontAlgn="base">
              <a:lnSpc>
                <a:spcPct val="100000"/>
              </a:lnSpc>
              <a:spcAft>
                <a:spcPts val="750"/>
              </a:spcAft>
            </a:pP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その個性を活かした食中酒を数多くの種類提供している。</a:t>
            </a:r>
            <a:r>
              <a:rPr lang="ja-JP" altLang="en-US"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米の品種は長野県産</a:t>
            </a:r>
            <a:r>
              <a:rPr lang="en-US"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80</a:t>
            </a: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％、兵庫県産山田錦</a:t>
            </a:r>
            <a:r>
              <a:rPr lang="en-US"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a:t>
            </a: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ですべて玄米で仕入れ自社の精米工場で磨き上げている。</a:t>
            </a:r>
            <a:r>
              <a:rPr lang="ja-JP" altLang="en-US"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諏訪蔵、富士見蔵ともに信州の雄大な山々の地層でゆっくりと濾過された天然水を使用している。</a:t>
            </a:r>
          </a:p>
          <a:p>
            <a:pPr fontAlgn="base">
              <a:lnSpc>
                <a:spcPct val="100000"/>
              </a:lnSpc>
              <a:spcAft>
                <a:spcPts val="750"/>
              </a:spcAft>
            </a:pP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金壽は年末年始の限定酒。</a:t>
            </a:r>
            <a:r>
              <a:rPr lang="ja-JP" altLang="en-US"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5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数種の純米吟醸の絶妙なブレンドにより複雑で奥深い味わいに仕上げている。</a:t>
            </a:r>
          </a:p>
          <a:p>
            <a:endParaRPr kumimoji="1" lang="ja-JP" altLang="en-US" dirty="0"/>
          </a:p>
        </p:txBody>
      </p:sp>
    </p:spTree>
    <p:extLst>
      <p:ext uri="{BB962C8B-B14F-4D97-AF65-F5344CB8AC3E}">
        <p14:creationId xmlns:p14="http://schemas.microsoft.com/office/powerpoint/2010/main" val="1915235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73A32-BACA-3A8A-E13B-F5E874AB8882}"/>
              </a:ext>
            </a:extLst>
          </p:cNvPr>
          <p:cNvSpPr>
            <a:spLocks noGrp="1"/>
          </p:cNvSpPr>
          <p:nvPr>
            <p:ph type="title"/>
          </p:nvPr>
        </p:nvSpPr>
        <p:spPr>
          <a:xfrm>
            <a:off x="838200" y="365126"/>
            <a:ext cx="10515600" cy="774906"/>
          </a:xfrm>
        </p:spPr>
        <p:txBody>
          <a:bodyPr>
            <a:normAutofit/>
          </a:bodyPr>
          <a:lstStyle/>
          <a:p>
            <a:pPr algn="ctr"/>
            <a:r>
              <a:rPr lang="ja-JP" altLang="ja-JP" sz="3600" b="1"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大信州　辛口特別純米酒　　大信州酒造</a:t>
            </a:r>
            <a:r>
              <a:rPr lang="ja-JP" altLang="en-US" sz="3600" b="1"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　　松本市</a:t>
            </a:r>
            <a:endParaRPr kumimoji="1" lang="ja-JP" altLang="en-US" sz="3600" dirty="0"/>
          </a:p>
        </p:txBody>
      </p:sp>
      <p:sp>
        <p:nvSpPr>
          <p:cNvPr id="3" name="コンテンツ プレースホルダー 2">
            <a:extLst>
              <a:ext uri="{FF2B5EF4-FFF2-40B4-BE49-F238E27FC236}">
                <a16:creationId xmlns:a16="http://schemas.microsoft.com/office/drawing/2014/main" id="{178CF5DC-FD30-F572-25C5-5EECC8AC64A8}"/>
              </a:ext>
            </a:extLst>
          </p:cNvPr>
          <p:cNvSpPr>
            <a:spLocks noGrp="1"/>
          </p:cNvSpPr>
          <p:nvPr>
            <p:ph idx="1"/>
          </p:nvPr>
        </p:nvSpPr>
        <p:spPr>
          <a:xfrm>
            <a:off x="838200" y="1690688"/>
            <a:ext cx="10515600" cy="3926341"/>
          </a:xfrm>
        </p:spPr>
        <p:txBody>
          <a:bodyPr/>
          <a:lstStyle/>
          <a:p>
            <a:pPr algn="just" fontAlgn="base">
              <a:lnSpc>
                <a:spcPct val="100000"/>
              </a:lnSpc>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松本市にて明治</a:t>
            </a:r>
            <a:r>
              <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13</a:t>
            </a: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年創業、</a:t>
            </a:r>
            <a:r>
              <a:rPr lang="ja-JP" altLang="ja-JP" sz="3200" kern="100" spc="12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手造りの酒をモットーとして、効率を求めた機械化は排除し、型通りの「技術」ではなく経験が培う「技能」で醸している。</a:t>
            </a:r>
            <a:endPar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fontAlgn="base">
              <a:lnSpc>
                <a:spcPct val="100000"/>
              </a:lnSpc>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表記は辛口特別純米なるもイメージ的には吟醸酒の切れ重視酒という感じ。</a:t>
            </a:r>
            <a:r>
              <a:rPr lang="ja-JP" altLang="en-US"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いくらでも飲めそうなお酒で幅広いお料理との相性も抜群、大信州酒造の中で売れ筋ツートップの一翼を担う一本。</a:t>
            </a:r>
          </a:p>
          <a:p>
            <a:endParaRPr kumimoji="1" lang="ja-JP" altLang="en-US" dirty="0"/>
          </a:p>
        </p:txBody>
      </p:sp>
    </p:spTree>
    <p:extLst>
      <p:ext uri="{BB962C8B-B14F-4D97-AF65-F5344CB8AC3E}">
        <p14:creationId xmlns:p14="http://schemas.microsoft.com/office/powerpoint/2010/main" val="171048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A4330-5450-5119-20C8-2DEB9B45F7D6}"/>
              </a:ext>
            </a:extLst>
          </p:cNvPr>
          <p:cNvSpPr>
            <a:spLocks noGrp="1"/>
          </p:cNvSpPr>
          <p:nvPr>
            <p:ph type="title"/>
          </p:nvPr>
        </p:nvSpPr>
        <p:spPr>
          <a:xfrm>
            <a:off x="719447" y="234497"/>
            <a:ext cx="10515600" cy="644278"/>
          </a:xfrm>
        </p:spPr>
        <p:txBody>
          <a:bodyPr>
            <a:normAutofit fontScale="90000"/>
          </a:bodyPr>
          <a:lstStyle/>
          <a:p>
            <a:pPr algn="ctr"/>
            <a:br>
              <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3600" b="1" spc="4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麗人　純米酒　麗人酒造</a:t>
            </a:r>
            <a:r>
              <a:rPr lang="ja-JP" altLang="en-US" sz="3600" b="1" spc="4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諏訪市</a:t>
            </a:r>
            <a:b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br>
            <a:endParaRPr kumimoji="1" lang="ja-JP" altLang="en-US" sz="3200" dirty="0"/>
          </a:p>
        </p:txBody>
      </p:sp>
      <p:sp>
        <p:nvSpPr>
          <p:cNvPr id="3" name="コンテンツ プレースホルダー 2">
            <a:extLst>
              <a:ext uri="{FF2B5EF4-FFF2-40B4-BE49-F238E27FC236}">
                <a16:creationId xmlns:a16="http://schemas.microsoft.com/office/drawing/2014/main" id="{8D5CD71E-FD2B-B13D-83CA-298F0A2F3FC9}"/>
              </a:ext>
            </a:extLst>
          </p:cNvPr>
          <p:cNvSpPr>
            <a:spLocks noGrp="1"/>
          </p:cNvSpPr>
          <p:nvPr>
            <p:ph idx="1"/>
          </p:nvPr>
        </p:nvSpPr>
        <p:spPr>
          <a:xfrm>
            <a:off x="225631" y="878775"/>
            <a:ext cx="11614068" cy="5744728"/>
          </a:xfrm>
        </p:spPr>
        <p:txBody>
          <a:bodyPr>
            <a:normAutofit/>
          </a:bodyPr>
          <a:lstStyle/>
          <a:p>
            <a:pPr>
              <a:lnSpc>
                <a:spcPct val="100000"/>
              </a:lnSpc>
              <a:spcAft>
                <a:spcPts val="750"/>
              </a:spcAft>
            </a:pPr>
            <a:r>
              <a:rPr lang="ja-JP" altLang="ja-JP" sz="32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麗人酒造が諏訪の地で創業したのは寛政元年（</a:t>
            </a:r>
            <a:r>
              <a:rPr lang="en-US" altLang="ja-JP" sz="32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1789</a:t>
            </a:r>
            <a:r>
              <a:rPr lang="ja-JP" altLang="ja-JP" sz="32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ja-JP" altLang="en-US" sz="32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麗人の蔵の中には創業当時の大黒柱や棟札も残されており、古く長い歴史を物語っている。</a:t>
            </a:r>
            <a:endPar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00000"/>
              </a:lnSpc>
              <a:spcAft>
                <a:spcPts val="750"/>
              </a:spcAft>
            </a:pPr>
            <a:r>
              <a:rPr lang="ja-JP" altLang="ja-JP" sz="3200" dirty="0">
                <a:solidFill>
                  <a:srgbClr val="222222"/>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諏訪の地は霧ヶ峰高原の伏流水に育まれた良質で豊富な水があり、蔵の中に井戸からは</a:t>
            </a:r>
            <a:r>
              <a:rPr lang="ja-JP" altLang="ja-JP" sz="32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、毎分</a:t>
            </a:r>
            <a:r>
              <a:rPr lang="en-US" altLang="ja-JP" sz="32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150</a:t>
            </a:r>
            <a:r>
              <a:rPr lang="ja-JP" altLang="ja-JP" sz="3200" dirty="0">
                <a:solidFill>
                  <a:srgbClr val="333333"/>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リットルあまり、止むことなく涌き出ている。</a:t>
            </a:r>
            <a:endPar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00000"/>
              </a:lnSpc>
              <a:spcAft>
                <a:spcPts val="750"/>
              </a:spcAft>
            </a:pPr>
            <a:r>
              <a:rPr lang="ja-JP" altLang="ja-JP" sz="3200" dirty="0">
                <a:solidFill>
                  <a:srgbClr val="000000"/>
                </a:solidFill>
                <a:effectLst/>
                <a:latin typeface="ＭＳ Ｐゴシック" panose="020B0600070205080204" pitchFamily="50" charset="-128"/>
                <a:ea typeface="ＭＳ Ｐゴシック" panose="020B0600070205080204" pitchFamily="50" charset="-128"/>
                <a:cs typeface="Lucida Sans Unicode" panose="020B0602030504020204" pitchFamily="34" charset="0"/>
              </a:rPr>
              <a:t>お米の旨みと甘み、そしてお米の香りを損なわないよう、厳冬期に仕込み、搾った純米酒は、春、夏と最低半年は蔵で寝かせたのち出荷されており季節ごとの味覚との相性もぴったりな、芳醇な味わいの純米酒。</a:t>
            </a:r>
            <a:endPar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Tree>
    <p:extLst>
      <p:ext uri="{BB962C8B-B14F-4D97-AF65-F5344CB8AC3E}">
        <p14:creationId xmlns:p14="http://schemas.microsoft.com/office/powerpoint/2010/main" val="215097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F525E7-4FD0-1F87-890A-0E6BE5F4DF68}"/>
              </a:ext>
            </a:extLst>
          </p:cNvPr>
          <p:cNvSpPr>
            <a:spLocks noGrp="1"/>
          </p:cNvSpPr>
          <p:nvPr>
            <p:ph type="title"/>
          </p:nvPr>
        </p:nvSpPr>
        <p:spPr>
          <a:xfrm>
            <a:off x="838200" y="198870"/>
            <a:ext cx="10515600" cy="783451"/>
          </a:xfrm>
        </p:spPr>
        <p:txBody>
          <a:bodyPr>
            <a:normAutofit/>
          </a:bodyPr>
          <a:lstStyle/>
          <a:p>
            <a:pPr algn="ctr"/>
            <a:r>
              <a:rPr lang="ja-JP" altLang="ja-JP" sz="3600" b="1" spc="4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和田龍純米搾りたて生原酒　和田龍酒造</a:t>
            </a:r>
            <a:r>
              <a:rPr lang="ja-JP" altLang="en-US" sz="3600" b="1" spc="40" dirty="0">
                <a:solidFill>
                  <a:srgbClr val="00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上田市</a:t>
            </a:r>
            <a:endParaRPr kumimoji="1" lang="ja-JP" altLang="en-US" dirty="0"/>
          </a:p>
        </p:txBody>
      </p:sp>
      <p:sp>
        <p:nvSpPr>
          <p:cNvPr id="3" name="コンテンツ プレースホルダー 2">
            <a:extLst>
              <a:ext uri="{FF2B5EF4-FFF2-40B4-BE49-F238E27FC236}">
                <a16:creationId xmlns:a16="http://schemas.microsoft.com/office/drawing/2014/main" id="{1E31F468-3DA6-CAD2-2AD3-E789555114B5}"/>
              </a:ext>
            </a:extLst>
          </p:cNvPr>
          <p:cNvSpPr>
            <a:spLocks noGrp="1"/>
          </p:cNvSpPr>
          <p:nvPr>
            <p:ph idx="1"/>
          </p:nvPr>
        </p:nvSpPr>
        <p:spPr>
          <a:xfrm>
            <a:off x="806605" y="1148576"/>
            <a:ext cx="10515600" cy="5028387"/>
          </a:xfrm>
        </p:spPr>
        <p:txBody>
          <a:bodyPr>
            <a:normAutofit/>
          </a:bodyPr>
          <a:lstStyle/>
          <a:p>
            <a:pPr marL="139700" indent="-139700">
              <a:lnSpc>
                <a:spcPts val="3200"/>
              </a:lnSpc>
              <a:spcAft>
                <a:spcPts val="120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上田城址公園の北側、北国街道沿いの蔵元で明治</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年創業。社長の和田澄夫氏は自ら杜氏でもあり酒造りにあたっている。</a:t>
            </a:r>
          </a:p>
          <a:p>
            <a:pPr>
              <a:lnSpc>
                <a:spcPts val="3200"/>
              </a:lnSpc>
              <a:spcAft>
                <a:spcPts val="120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和田龍登</a:t>
            </a:r>
            <a:r>
              <a:rPr lang="ja-JP" altLang="en-US"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水</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酒とレギュラーの和田龍の二種を提供。</a:t>
            </a:r>
          </a:p>
          <a:p>
            <a:pPr marL="139700" indent="-139700">
              <a:lnSpc>
                <a:spcPts val="3200"/>
              </a:lnSpc>
              <a:spcAft>
                <a:spcPts val="120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今回の銘柄は搾ったばかりの純米酒を、何も手を加えずにそのままびん詰めした、季節限定品。</a:t>
            </a:r>
            <a:r>
              <a:rPr lang="ja-JP" altLang="en-US"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2023</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12</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月</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15</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日販売で既に完売。</a:t>
            </a:r>
          </a:p>
          <a:p>
            <a:pPr marL="139700" indent="-139700">
              <a:lnSpc>
                <a:spcPts val="3200"/>
              </a:lnSpc>
              <a:spcAft>
                <a:spcPts val="120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フレッシュで上品な香り、ジューシーでやわらかな味わいとキレ、「和田龍」ならではの新酒に仕上がっている。 </a:t>
            </a:r>
          </a:p>
        </p:txBody>
      </p:sp>
    </p:spTree>
    <p:extLst>
      <p:ext uri="{BB962C8B-B14F-4D97-AF65-F5344CB8AC3E}">
        <p14:creationId xmlns:p14="http://schemas.microsoft.com/office/powerpoint/2010/main" val="719263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84E39-9B01-2706-D446-49E7EB3B3D9F}"/>
              </a:ext>
            </a:extLst>
          </p:cNvPr>
          <p:cNvSpPr>
            <a:spLocks noGrp="1"/>
          </p:cNvSpPr>
          <p:nvPr>
            <p:ph type="title"/>
          </p:nvPr>
        </p:nvSpPr>
        <p:spPr>
          <a:xfrm>
            <a:off x="470066" y="104270"/>
            <a:ext cx="10953996" cy="501371"/>
          </a:xfrm>
        </p:spPr>
        <p:txBody>
          <a:bodyPr>
            <a:noAutofit/>
          </a:bodyPr>
          <a:lstStyle/>
          <a:p>
            <a:pPr algn="ctr"/>
            <a:r>
              <a:rPr lang="ja-JP" altLang="ja-JP" sz="3600" b="1" dirty="0">
                <a:solidFill>
                  <a:srgbClr val="000000"/>
                </a:solidFill>
                <a:effectLst/>
                <a:latin typeface="ＭＳ Ｐゴシック" panose="020B0600070205080204" pitchFamily="50" charset="-128"/>
                <a:ea typeface="ＭＳ Ｐゴシック" panose="020B0600070205080204" pitchFamily="50" charset="-128"/>
                <a:cs typeface="Lucida Sans Unicode" panose="020B0602030504020204" pitchFamily="34" charset="0"/>
              </a:rPr>
              <a:t>大雪渓 純米吟醸　山恵錦　　大雪渓酒造</a:t>
            </a:r>
            <a:r>
              <a:rPr lang="ja-JP" altLang="en-US" sz="3600" b="1" dirty="0">
                <a:solidFill>
                  <a:srgbClr val="000000"/>
                </a:solidFill>
                <a:effectLst/>
                <a:latin typeface="ＭＳ Ｐゴシック" panose="020B0600070205080204" pitchFamily="50" charset="-128"/>
                <a:ea typeface="ＭＳ Ｐゴシック" panose="020B0600070205080204" pitchFamily="50" charset="-128"/>
                <a:cs typeface="Lucida Sans Unicode" panose="020B0602030504020204" pitchFamily="34" charset="0"/>
              </a:rPr>
              <a:t>　北安曇野郡</a:t>
            </a:r>
            <a:endParaRPr kumimoji="1" lang="ja-JP" altLang="en-US" sz="3600" b="1" dirty="0"/>
          </a:p>
        </p:txBody>
      </p:sp>
      <p:sp>
        <p:nvSpPr>
          <p:cNvPr id="3" name="コンテンツ プレースホルダー 2">
            <a:extLst>
              <a:ext uri="{FF2B5EF4-FFF2-40B4-BE49-F238E27FC236}">
                <a16:creationId xmlns:a16="http://schemas.microsoft.com/office/drawing/2014/main" id="{99781D98-7904-A169-0F9C-ECA668B63DEC}"/>
              </a:ext>
            </a:extLst>
          </p:cNvPr>
          <p:cNvSpPr>
            <a:spLocks noGrp="1"/>
          </p:cNvSpPr>
          <p:nvPr>
            <p:ph idx="1"/>
          </p:nvPr>
        </p:nvSpPr>
        <p:spPr>
          <a:xfrm>
            <a:off x="146764" y="445131"/>
            <a:ext cx="11898472" cy="6412869"/>
          </a:xfrm>
        </p:spPr>
        <p:txBody>
          <a:bodyPr>
            <a:noAutofit/>
          </a:bodyPr>
          <a:lstStyle/>
          <a:p>
            <a:pPr>
              <a:lnSpc>
                <a:spcPct val="100000"/>
              </a:lnSpc>
              <a:spcAft>
                <a:spcPts val="75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創業は明治</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31</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1898</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年）、北アルプスの銀嶺の下、豊富な湧き水と広大な安曇野の穀倉地帯で当時は「池田醸造合資会社」という社名。</a:t>
            </a:r>
            <a:r>
              <a:rPr lang="ja-JP" altLang="en-US"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昭和</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24</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年、「大雪渓」と改名。</a:t>
            </a:r>
            <a:r>
              <a:rPr lang="ja-JP" altLang="en-US"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昭和</a:t>
            </a:r>
            <a:r>
              <a:rPr lang="en-US"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28</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年には全国新酒鑑評会にて最優秀賞に輝き、当時の皇室献上酒にも選ばれている。</a:t>
            </a:r>
          </a:p>
          <a:p>
            <a:pPr>
              <a:lnSpc>
                <a:spcPct val="100000"/>
              </a:lnSpc>
              <a:spcAft>
                <a:spcPts val="75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長野県で生まれた新品種酒米《山恵錦》を古くから使用。</a:t>
            </a:r>
            <a:r>
              <a:rPr lang="ja-JP" altLang="en-US"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心白の発現率の大きさや精米時に米割れしにくいなどの特性があり、安定した酒質の酒造りに適したこの酒米に、原料米を育てた水と日本酒を醸すための仕込み水が同じ「北アルプスの天然雪解け伏流水」であるからこそ生まれる安曇野を代表するお酒といえる。　「やっぱり美味しい」がキャッチフレーズ。</a:t>
            </a:r>
          </a:p>
          <a:p>
            <a:pPr>
              <a:lnSpc>
                <a:spcPct val="100000"/>
              </a:lnSpc>
              <a:spcAft>
                <a:spcPts val="750"/>
              </a:spcAft>
            </a:pPr>
            <a:r>
              <a:rPr lang="ja-JP" alt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ジューシーなリンゴのような芳醇な香りと甘味と柔らかな口当たり、そして大雪渓らしいクセのない綺麗なお酒に仕上がっている。</a:t>
            </a:r>
          </a:p>
        </p:txBody>
      </p:sp>
    </p:spTree>
    <p:extLst>
      <p:ext uri="{BB962C8B-B14F-4D97-AF65-F5344CB8AC3E}">
        <p14:creationId xmlns:p14="http://schemas.microsoft.com/office/powerpoint/2010/main" val="1185476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04057-05E2-9AEF-774E-45A441C6C2FC}"/>
              </a:ext>
            </a:extLst>
          </p:cNvPr>
          <p:cNvSpPr>
            <a:spLocks noGrp="1"/>
          </p:cNvSpPr>
          <p:nvPr>
            <p:ph type="title"/>
          </p:nvPr>
        </p:nvSpPr>
        <p:spPr>
          <a:xfrm>
            <a:off x="645732" y="642893"/>
            <a:ext cx="10515600" cy="917264"/>
          </a:xfrm>
        </p:spPr>
        <p:txBody>
          <a:bodyPr>
            <a:normAutofit fontScale="90000"/>
          </a:bodyPr>
          <a:lstStyle/>
          <a:p>
            <a:pPr algn="ctr"/>
            <a:r>
              <a:rPr kumimoji="1" lang="ja-JP" altLang="en-US" sz="4000" b="1" dirty="0">
                <a:latin typeface="ＭＳ Ｐゴシック" panose="020B0600070205080204" pitchFamily="50" charset="-128"/>
                <a:ea typeface="ＭＳ Ｐゴシック" panose="020B0600070205080204" pitchFamily="50" charset="-128"/>
              </a:rPr>
              <a:t>「利き酒の会」運営方式（確認）</a:t>
            </a:r>
            <a:br>
              <a:rPr kumimoji="1" lang="en-US" altLang="ja-JP" sz="4000" b="1" dirty="0">
                <a:latin typeface="ＭＳ Ｐゴシック" panose="020B0600070205080204" pitchFamily="50" charset="-128"/>
                <a:ea typeface="ＭＳ Ｐゴシック" panose="020B0600070205080204" pitchFamily="50" charset="-128"/>
              </a:rPr>
            </a:br>
            <a:r>
              <a:rPr lang="ja-JP" altLang="en-US" sz="3100" b="1" dirty="0">
                <a:latin typeface="ＭＳ Ｐゴシック" panose="020B0600070205080204" pitchFamily="50" charset="-128"/>
                <a:ea typeface="ＭＳ Ｐゴシック" panose="020B0600070205080204" pitchFamily="50" charset="-128"/>
              </a:rPr>
              <a:t>人事部との協議を踏まえて</a:t>
            </a:r>
            <a:endParaRPr kumimoji="1" lang="ja-JP" altLang="en-US" sz="3100" b="1"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0E7C1973-8708-8175-EA7B-030DF04E3F53}"/>
              </a:ext>
            </a:extLst>
          </p:cNvPr>
          <p:cNvSpPr>
            <a:spLocks noGrp="1"/>
          </p:cNvSpPr>
          <p:nvPr>
            <p:ph idx="1"/>
          </p:nvPr>
        </p:nvSpPr>
        <p:spPr>
          <a:xfrm>
            <a:off x="475013" y="2078181"/>
            <a:ext cx="11401036" cy="4414693"/>
          </a:xfrm>
        </p:spPr>
        <p:txBody>
          <a:bodyPr>
            <a:normAutofit/>
          </a:bodyPr>
          <a:lstStyle/>
          <a:p>
            <a:pPr marL="514350" lvl="0" indent="-514350" algn="l">
              <a:lnSpc>
                <a:spcPts val="3200"/>
              </a:lnSpc>
              <a:buAutoNum type="arabicDbPeriod"/>
            </a:pPr>
            <a:r>
              <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お酒の四ツ谷クラブへの宅配送では受取りを含めて</a:t>
            </a:r>
            <a:endParaRPr lang="en-US"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3200"/>
              </a:lnSpc>
              <a:buNone/>
            </a:pPr>
            <a:r>
              <a:rPr lang="ja-JP" altLang="en-US" sz="35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KCC</a:t>
            </a:r>
            <a:r>
              <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メンバーを一切煩わせない。</a:t>
            </a:r>
          </a:p>
          <a:p>
            <a:pPr marL="0" indent="0" algn="l">
              <a:lnSpc>
                <a:spcPts val="3200"/>
              </a:lnSpc>
              <a:buNone/>
            </a:pPr>
            <a:endPar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3200"/>
              </a:lnSpc>
              <a:buNone/>
            </a:pPr>
            <a:r>
              <a:rPr lang="ja-JP" altLang="en-US"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２</a:t>
            </a:r>
            <a:r>
              <a:rPr lang="en-US"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四ツ谷クラブの厨房にある冷蔵庫</a:t>
            </a:r>
            <a:r>
              <a:rPr lang="ja-JP" altLang="en-US"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使用及び立ち入り</a:t>
            </a:r>
            <a:r>
              <a:rPr lang="ja-JP" altLang="en-US"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3200"/>
              </a:lnSpc>
              <a:buNone/>
            </a:pPr>
            <a:r>
              <a:rPr lang="ja-JP" altLang="en-US" sz="35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三</a:t>
            </a:r>
            <a:r>
              <a:rPr lang="ja-JP" altLang="en-US"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階の冷蔵庫の使用は</a:t>
            </a:r>
            <a:r>
              <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衛生上の問題から厳禁とする。</a:t>
            </a:r>
          </a:p>
          <a:p>
            <a:pPr marL="304800" indent="0" algn="just">
              <a:lnSpc>
                <a:spcPts val="3200"/>
              </a:lnSpc>
              <a:buNone/>
            </a:pPr>
            <a:endPar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3200"/>
              </a:lnSpc>
              <a:buNone/>
            </a:pPr>
            <a:r>
              <a:rPr lang="ja-JP" altLang="en-US"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３．</a:t>
            </a:r>
            <a:r>
              <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持ち込んだ日本酒の空瓶</a:t>
            </a:r>
            <a:r>
              <a:rPr lang="ja-JP" altLang="en-US"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と梱包材</a:t>
            </a:r>
            <a:r>
              <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は全て利き酒の会</a:t>
            </a:r>
            <a:endParaRPr lang="en-US"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3200"/>
              </a:lnSpc>
              <a:buNone/>
            </a:pPr>
            <a:r>
              <a:rPr lang="ja-JP" altLang="en-US" sz="3500" b="1" kern="100" dirty="0">
                <a:latin typeface="ＭＳ Ｐゴシック" panose="020B0600070205080204" pitchFamily="50" charset="-128"/>
                <a:ea typeface="ＭＳ Ｐゴシック" panose="020B0600070205080204" pitchFamily="50" charset="-128"/>
                <a:cs typeface="Times New Roman" panose="02020603050405020304" pitchFamily="18" charset="0"/>
              </a:rPr>
              <a:t>　　会</a:t>
            </a:r>
            <a:r>
              <a:rPr lang="ja-JP" altLang="ja-JP" sz="35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員で持ち帰る。</a:t>
            </a:r>
            <a:endParaRPr lang="en-US" altLang="ja-JP" sz="3500" b="1" u="none"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buNone/>
            </a:pPr>
            <a:endParaRPr kumimoji="1" lang="ja-JP" altLang="en-US" dirty="0"/>
          </a:p>
        </p:txBody>
      </p:sp>
    </p:spTree>
    <p:extLst>
      <p:ext uri="{BB962C8B-B14F-4D97-AF65-F5344CB8AC3E}">
        <p14:creationId xmlns:p14="http://schemas.microsoft.com/office/powerpoint/2010/main" val="228344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32CECB-F3D0-C2E9-254C-0CE90B49865D}"/>
              </a:ext>
            </a:extLst>
          </p:cNvPr>
          <p:cNvSpPr>
            <a:spLocks noGrp="1"/>
          </p:cNvSpPr>
          <p:nvPr>
            <p:ph type="title"/>
          </p:nvPr>
        </p:nvSpPr>
        <p:spPr>
          <a:xfrm>
            <a:off x="838200" y="245326"/>
            <a:ext cx="10515600" cy="671939"/>
          </a:xfrm>
        </p:spPr>
        <p:txBody>
          <a:bodyPr>
            <a:noAutofit/>
          </a:bodyPr>
          <a:lstStyle/>
          <a:p>
            <a:pPr algn="ctr"/>
            <a:r>
              <a:rPr kumimoji="1" lang="ja-JP" altLang="en-US" sz="3600" b="1" dirty="0">
                <a:latin typeface="ＭＳ Ｐゴシック" panose="020B0600070205080204" pitchFamily="50" charset="-128"/>
                <a:ea typeface="ＭＳ Ｐゴシック" panose="020B0600070205080204" pitchFamily="50" charset="-128"/>
              </a:rPr>
              <a:t>「利き酒の会」運営方式　詳細　（確認）</a:t>
            </a:r>
            <a:endParaRPr kumimoji="1" lang="ja-JP" altLang="en-US" sz="3600" dirty="0"/>
          </a:p>
        </p:txBody>
      </p:sp>
      <p:sp>
        <p:nvSpPr>
          <p:cNvPr id="3" name="コンテンツ プレースホルダー 2">
            <a:extLst>
              <a:ext uri="{FF2B5EF4-FFF2-40B4-BE49-F238E27FC236}">
                <a16:creationId xmlns:a16="http://schemas.microsoft.com/office/drawing/2014/main" id="{7565C613-83AE-F1FA-21F0-FEE559A431FF}"/>
              </a:ext>
            </a:extLst>
          </p:cNvPr>
          <p:cNvSpPr>
            <a:spLocks noGrp="1"/>
          </p:cNvSpPr>
          <p:nvPr>
            <p:ph idx="1"/>
          </p:nvPr>
        </p:nvSpPr>
        <p:spPr>
          <a:xfrm>
            <a:off x="289931" y="917265"/>
            <a:ext cx="11441151" cy="5695410"/>
          </a:xfrm>
        </p:spPr>
        <p:txBody>
          <a:bodyPr>
            <a:normAutofit fontScale="32500" lnSpcReduction="20000"/>
          </a:bodyPr>
          <a:lstStyle/>
          <a:p>
            <a:pPr marL="457200" lvl="1" indent="0">
              <a:lnSpc>
                <a:spcPts val="2400"/>
              </a:lnSpc>
              <a:buNone/>
            </a:pPr>
            <a:r>
              <a:rPr lang="ja-JP" altLang="ja-JP" sz="8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今後お酒の調達は、</a:t>
            </a:r>
            <a:endParaRPr lang="ja-JP" altLang="ja-JP" sz="80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➀　世話役を含めて複数の参加メンバーが当日持参する。そのために、</a:t>
            </a:r>
            <a:endParaRPr lang="en-US"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l">
              <a:lnSpc>
                <a:spcPts val="2400"/>
              </a:lnSpc>
              <a:buNone/>
            </a:pPr>
            <a:r>
              <a:rPr lang="ja-JP" altLang="en-US"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宅配便を「運び役」の自宅宛てに事前に手配することがある。</a:t>
            </a:r>
            <a:endParaRPr lang="en-US" altLang="ja-JP" sz="8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➁　「鈴傳」での調達を増やして当日にピックアップして持ち込む。</a:t>
            </a:r>
            <a:endParaRPr lang="en-US" altLang="ja-JP" sz="8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➂　やむなく四ツ谷クラブへの配送となる場合は、世話役が待機して受け取る。</a:t>
            </a:r>
            <a:r>
              <a:rPr lang="en-US"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sz="8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2400"/>
              </a:lnSpc>
              <a:buNone/>
            </a:pPr>
            <a:r>
              <a:rPr lang="ja-JP" altLang="en-US"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8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お酒の冷蔵保管は、</a:t>
            </a:r>
            <a:endParaRPr lang="en-US" altLang="ja-JP" sz="80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➀　</a:t>
            </a:r>
            <a:r>
              <a:rPr lang="en-US"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階のマージャン部屋の冷蔵庫を利用する。</a:t>
            </a:r>
            <a:endParaRPr lang="en-US" altLang="ja-JP" sz="8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➁　当日に氷水に浸けておく。</a:t>
            </a:r>
            <a:endParaRPr lang="en-US" altLang="ja-JP" sz="8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➂　持参品は自宅で冷蔵保管しておく。</a:t>
            </a:r>
            <a:endParaRPr lang="en-US" altLang="ja-JP" sz="80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➃　「鈴傳」調達品は原則として冷蔵保管されている。</a:t>
            </a:r>
            <a:endParaRPr lang="ja-JP" altLang="ja-JP" sz="8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lgn="l">
              <a:lnSpc>
                <a:spcPts val="2400"/>
              </a:lnSpc>
              <a:buNone/>
            </a:pPr>
            <a:r>
              <a:rPr lang="ja-JP" altLang="en-US" sz="8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8000" b="1"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空瓶処理は、</a:t>
            </a:r>
            <a:endParaRPr lang="ja-JP" altLang="ja-JP" sz="80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➀　「鈴傳」調達品は帰路同店に返却する。</a:t>
            </a:r>
            <a:endParaRPr lang="ja-JP" altLang="ja-JP" sz="8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l">
              <a:lnSpc>
                <a:spcPts val="2400"/>
              </a:lnSpc>
              <a:buNone/>
            </a:pPr>
            <a:r>
              <a:rPr lang="ja-JP" altLang="ja-JP" sz="80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➁　その他持込品は世話役及び運び役で持ち帰る。</a:t>
            </a:r>
            <a:endParaRPr lang="ja-JP" altLang="ja-JP" sz="8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indent="0" algn="l">
              <a:lnSpc>
                <a:spcPts val="2400"/>
              </a:lnSpc>
              <a:buNone/>
            </a:pPr>
            <a:endParaRPr lang="ja-JP" altLang="ja-JP" sz="96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a:p>
            <a:endParaRPr kumimoji="1" lang="ja-JP" altLang="en-US" dirty="0"/>
          </a:p>
        </p:txBody>
      </p:sp>
    </p:spTree>
    <p:extLst>
      <p:ext uri="{BB962C8B-B14F-4D97-AF65-F5344CB8AC3E}">
        <p14:creationId xmlns:p14="http://schemas.microsoft.com/office/powerpoint/2010/main" val="1256191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42B37D-F6F9-9175-50C4-0E5DBB6EC251}"/>
              </a:ext>
            </a:extLst>
          </p:cNvPr>
          <p:cNvSpPr>
            <a:spLocks noGrp="1"/>
          </p:cNvSpPr>
          <p:nvPr>
            <p:ph type="title"/>
          </p:nvPr>
        </p:nvSpPr>
        <p:spPr>
          <a:xfrm>
            <a:off x="2438400" y="2542267"/>
            <a:ext cx="7315200" cy="1325563"/>
          </a:xfrm>
        </p:spPr>
        <p:txBody>
          <a:bodyPr>
            <a:normAutofit fontScale="90000"/>
          </a:bodyPr>
          <a:lstStyle/>
          <a:p>
            <a:r>
              <a:rPr kumimoji="1" lang="ja-JP" altLang="en-US" sz="5400" b="1" dirty="0">
                <a:latin typeface="ＭＳ Ｐゴシック" panose="020B0600070205080204" pitchFamily="50" charset="-128"/>
                <a:ea typeface="ＭＳ Ｐゴシック" panose="020B0600070205080204" pitchFamily="50" charset="-128"/>
              </a:rPr>
              <a:t>実利き酒に移行しましょう</a:t>
            </a:r>
            <a:r>
              <a:rPr kumimoji="1" lang="ja-JP" altLang="en-US" dirty="0"/>
              <a:t>。</a:t>
            </a:r>
          </a:p>
        </p:txBody>
      </p:sp>
    </p:spTree>
    <p:extLst>
      <p:ext uri="{BB962C8B-B14F-4D97-AF65-F5344CB8AC3E}">
        <p14:creationId xmlns:p14="http://schemas.microsoft.com/office/powerpoint/2010/main" val="399838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7CB5C0A-5491-1715-1F51-D5AFE3344C79}"/>
              </a:ext>
            </a:extLst>
          </p:cNvPr>
          <p:cNvSpPr>
            <a:spLocks noGrp="1"/>
          </p:cNvSpPr>
          <p:nvPr>
            <p:ph idx="1"/>
          </p:nvPr>
        </p:nvSpPr>
        <p:spPr>
          <a:xfrm>
            <a:off x="796834" y="1286851"/>
            <a:ext cx="11030989" cy="5102074"/>
          </a:xfrm>
        </p:spPr>
        <p:txBody>
          <a:bodyPr>
            <a:normAutofit lnSpcReduction="10000"/>
          </a:bodyPr>
          <a:lstStyle/>
          <a:p>
            <a:pPr marL="0" indent="0">
              <a:buNone/>
            </a:pPr>
            <a:r>
              <a:rPr kumimoji="1" lang="ja-JP" altLang="en-US" sz="3200" b="1" dirty="0">
                <a:latin typeface="ＭＳ Ｐゴシック" panose="020B0600070205080204" pitchFamily="50" charset="-128"/>
                <a:ea typeface="ＭＳ Ｐゴシック" panose="020B0600070205080204" pitchFamily="50" charset="-128"/>
              </a:rPr>
              <a:t>山深い長野県では</a:t>
            </a:r>
            <a:r>
              <a:rPr kumimoji="1" lang="ja-JP" altLang="en-US" sz="3200" b="1" dirty="0">
                <a:latin typeface="AR Pゴシック体S" panose="020B0A00000000000000" pitchFamily="50" charset="-128"/>
                <a:ea typeface="AR Pゴシック体S" panose="020B0A00000000000000" pitchFamily="50" charset="-128"/>
              </a:rPr>
              <a:t>味噌や漬物など発酵食</a:t>
            </a:r>
            <a:r>
              <a:rPr kumimoji="1" lang="ja-JP" altLang="en-US" sz="3200" b="1" dirty="0">
                <a:latin typeface="ＭＳ Ｐゴシック" panose="020B0600070205080204" pitchFamily="50" charset="-128"/>
                <a:ea typeface="ＭＳ Ｐゴシック" panose="020B0600070205080204" pitchFamily="50" charset="-128"/>
              </a:rPr>
              <a:t>を多用する食文化で、濃い味の料理が多いので、その料理に合う酒を求め、日本酒は香りが穏やかで濃醇なものが好まれたのです。　とくに雪深い白馬や大町などでは甘もったりとしたガツン系のお酒が造られてきました。　「昔は水の違いや杜氏の出身地による違いなど、長野県内でも地域ごとに特徴がはっきりしていたけれど、現在は、醸造技術が高くなり、食文化も多様化していきているので、地域による特徴というよりも、各蔵が消費者のニーズもふまえ、それぞれが理想の酒造りを行う時代になった」</a:t>
            </a:r>
            <a:endParaRPr kumimoji="1" lang="en-US" altLang="ja-JP" sz="3200" b="1" dirty="0">
              <a:latin typeface="ＭＳ Ｐゴシック" panose="020B0600070205080204" pitchFamily="50" charset="-128"/>
              <a:ea typeface="ＭＳ Ｐゴシック" panose="020B0600070205080204" pitchFamily="50" charset="-128"/>
            </a:endParaRPr>
          </a:p>
          <a:p>
            <a:pPr marL="0" indent="0">
              <a:buNone/>
            </a:pPr>
            <a:endParaRPr kumimoji="1" lang="en-US" altLang="ja-JP" sz="3200" b="1" dirty="0">
              <a:latin typeface="ＭＳ Ｐゴシック" panose="020B0600070205080204" pitchFamily="50" charset="-128"/>
              <a:ea typeface="ＭＳ Ｐゴシック" panose="020B0600070205080204" pitchFamily="50" charset="-128"/>
            </a:endParaRPr>
          </a:p>
          <a:p>
            <a:pPr marL="0" indent="0">
              <a:buNone/>
            </a:pPr>
            <a:r>
              <a:rPr lang="ja-JP" altLang="en-US" sz="3200" b="1" dirty="0">
                <a:latin typeface="ＭＳ Ｐゴシック" panose="020B0600070205080204" pitchFamily="50" charset="-128"/>
                <a:ea typeface="ＭＳ Ｐゴシック" panose="020B0600070205080204" pitchFamily="50" charset="-128"/>
              </a:rPr>
              <a:t>ガツン系とは、味が濃醇で余韻が残るようなお酒のこと。</a:t>
            </a:r>
            <a:endParaRPr kumimoji="1" lang="ja-JP" altLang="en-US" dirty="0"/>
          </a:p>
        </p:txBody>
      </p:sp>
      <p:sp>
        <p:nvSpPr>
          <p:cNvPr id="6" name="タイトル 1">
            <a:extLst>
              <a:ext uri="{FF2B5EF4-FFF2-40B4-BE49-F238E27FC236}">
                <a16:creationId xmlns:a16="http://schemas.microsoft.com/office/drawing/2014/main" id="{8488CC95-B6FC-1B64-AE4B-CDB58B71863F}"/>
              </a:ext>
            </a:extLst>
          </p:cNvPr>
          <p:cNvSpPr>
            <a:spLocks noGrp="1"/>
          </p:cNvSpPr>
          <p:nvPr>
            <p:ph type="title"/>
          </p:nvPr>
        </p:nvSpPr>
        <p:spPr>
          <a:xfrm>
            <a:off x="217714" y="365125"/>
            <a:ext cx="5290987" cy="732155"/>
          </a:xfrm>
        </p:spPr>
        <p:txBody>
          <a:bodyPr>
            <a:normAutofit/>
          </a:bodyPr>
          <a:lstStyle/>
          <a:p>
            <a:r>
              <a:rPr kumimoji="1" lang="ja-JP" altLang="en-US" b="1" dirty="0">
                <a:latin typeface="ＭＳ Ｐゴシック" panose="020B0600070205080204" pitchFamily="50" charset="-128"/>
                <a:ea typeface="ＭＳ Ｐゴシック" panose="020B0600070205080204" pitchFamily="50" charset="-128"/>
              </a:rPr>
              <a:t>長野県のお酒の特徴</a:t>
            </a:r>
          </a:p>
        </p:txBody>
      </p:sp>
    </p:spTree>
    <p:extLst>
      <p:ext uri="{BB962C8B-B14F-4D97-AF65-F5344CB8AC3E}">
        <p14:creationId xmlns:p14="http://schemas.microsoft.com/office/powerpoint/2010/main" val="125688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7CB5C0A-5491-1715-1F51-D5AFE3344C79}"/>
              </a:ext>
            </a:extLst>
          </p:cNvPr>
          <p:cNvSpPr>
            <a:spLocks noGrp="1"/>
          </p:cNvSpPr>
          <p:nvPr>
            <p:ph idx="1"/>
          </p:nvPr>
        </p:nvSpPr>
        <p:spPr>
          <a:xfrm>
            <a:off x="316693" y="132435"/>
            <a:ext cx="11514751" cy="6513692"/>
          </a:xfrm>
        </p:spPr>
        <p:txBody>
          <a:bodyPr>
            <a:normAutofit fontScale="25000" lnSpcReduction="20000"/>
          </a:bodyPr>
          <a:lstStyle/>
          <a:p>
            <a:pPr marL="0" indent="0">
              <a:lnSpc>
                <a:spcPct val="120000"/>
              </a:lnSpc>
              <a:buNone/>
            </a:pPr>
            <a:r>
              <a:rPr kumimoji="1" lang="ja-JP" altLang="en-US" sz="7400" b="1" dirty="0">
                <a:latin typeface="ＭＳ Ｐゴシック" panose="020B0600070205080204" pitchFamily="50" charset="-128"/>
                <a:ea typeface="ＭＳ Ｐゴシック" panose="020B0600070205080204" pitchFamily="50" charset="-128"/>
              </a:rPr>
              <a:t>「</a:t>
            </a:r>
            <a:r>
              <a:rPr kumimoji="1" lang="ja-JP" altLang="en-US" sz="14400" b="1" dirty="0">
                <a:solidFill>
                  <a:srgbClr val="FF0000"/>
                </a:solidFill>
                <a:latin typeface="ＭＳ Ｐゴシック" panose="020B0600070205080204" pitchFamily="50" charset="-128"/>
                <a:ea typeface="ＭＳ Ｐゴシック" panose="020B0600070205080204" pitchFamily="50" charset="-128"/>
              </a:rPr>
              <a:t>水</a:t>
            </a:r>
            <a:r>
              <a:rPr kumimoji="1" lang="ja-JP" altLang="en-US" sz="7400" b="1" dirty="0">
                <a:latin typeface="ＭＳ Ｐゴシック" panose="020B0600070205080204" pitchFamily="50" charset="-128"/>
                <a:ea typeface="ＭＳ Ｐゴシック" panose="020B0600070205080204" pitchFamily="50" charset="-128"/>
              </a:rPr>
              <a:t>」</a:t>
            </a:r>
          </a:p>
          <a:p>
            <a:pPr marL="0" indent="0">
              <a:lnSpc>
                <a:spcPct val="120000"/>
              </a:lnSpc>
              <a:buNone/>
            </a:pPr>
            <a:r>
              <a:rPr kumimoji="1" lang="ja-JP" altLang="en-US" sz="7400" b="1" dirty="0">
                <a:latin typeface="ＭＳ Ｐゴシック" panose="020B0600070205080204" pitchFamily="50" charset="-128"/>
                <a:ea typeface="ＭＳ Ｐゴシック" panose="020B0600070205080204" pitchFamily="50" charset="-128"/>
              </a:rPr>
              <a:t>　</a:t>
            </a:r>
            <a:r>
              <a:rPr kumimoji="1" lang="ja-JP" altLang="en-US" sz="12800" b="1" dirty="0">
                <a:latin typeface="ＭＳ Ｐゴシック" panose="020B0600070205080204" pitchFamily="50" charset="-128"/>
                <a:ea typeface="ＭＳ Ｐゴシック" panose="020B0600070205080204" pitchFamily="50" charset="-128"/>
              </a:rPr>
              <a:t>米と麹というシンプルな材料で造られる日本酒は、使用する水の味わいが仕上がりを大きく左右します。</a:t>
            </a:r>
          </a:p>
          <a:p>
            <a:pPr marL="0" indent="0">
              <a:lnSpc>
                <a:spcPct val="120000"/>
              </a:lnSpc>
              <a:buNone/>
            </a:pPr>
            <a:r>
              <a:rPr kumimoji="1" lang="ja-JP" altLang="en-US" sz="12800" b="1" dirty="0">
                <a:latin typeface="ＭＳ Ｐゴシック" panose="020B0600070205080204" pitchFamily="50" charset="-128"/>
                <a:ea typeface="ＭＳ Ｐゴシック" panose="020B0600070205080204" pitchFamily="50" charset="-128"/>
              </a:rPr>
              <a:t>日本有数の山岳地帯を有する長野県は、清らかな雪解け水が流れる地域。　県内の多くの酒蔵が、仕込み水に美しい湧水を使用しています。</a:t>
            </a:r>
          </a:p>
          <a:p>
            <a:pPr marL="0" indent="0">
              <a:lnSpc>
                <a:spcPct val="120000"/>
              </a:lnSpc>
              <a:buNone/>
            </a:pPr>
            <a:r>
              <a:rPr kumimoji="1" lang="ja-JP" altLang="en-US" sz="12800" b="1" dirty="0">
                <a:latin typeface="ＭＳ Ｐゴシック" panose="020B0600070205080204" pitchFamily="50" charset="-128"/>
                <a:ea typeface="ＭＳ Ｐゴシック" panose="020B0600070205080204" pitchFamily="50" charset="-128"/>
              </a:rPr>
              <a:t>長野県の湧水は、アルコール発酵を促すカリウムやマグネシウムを豊富に含んでいるのが特徴。　反対に、味の雑味の原因となる鉄分は少ないといわれています。</a:t>
            </a:r>
          </a:p>
          <a:p>
            <a:pPr marL="0" indent="0">
              <a:lnSpc>
                <a:spcPct val="120000"/>
              </a:lnSpc>
              <a:buNone/>
            </a:pPr>
            <a:r>
              <a:rPr kumimoji="1" lang="ja-JP" altLang="en-US" sz="12800" b="1" dirty="0">
                <a:latin typeface="ＭＳ Ｐゴシック" panose="020B0600070205080204" pitchFamily="50" charset="-128"/>
                <a:ea typeface="ＭＳ Ｐゴシック" panose="020B0600070205080204" pitchFamily="50" charset="-128"/>
              </a:rPr>
              <a:t>春の雪解けとともに大地に染み込み、長い年月をかけて姿を現す長野県の湧水。　その水を生む雄大な自然こそが、多くの人に愛される地酒の源といえるのかもしれません。</a:t>
            </a:r>
          </a:p>
        </p:txBody>
      </p:sp>
    </p:spTree>
    <p:extLst>
      <p:ext uri="{BB962C8B-B14F-4D97-AF65-F5344CB8AC3E}">
        <p14:creationId xmlns:p14="http://schemas.microsoft.com/office/powerpoint/2010/main" val="138247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7CB5C0A-5491-1715-1F51-D5AFE3344C79}"/>
              </a:ext>
            </a:extLst>
          </p:cNvPr>
          <p:cNvSpPr>
            <a:spLocks noGrp="1"/>
          </p:cNvSpPr>
          <p:nvPr>
            <p:ph idx="1"/>
          </p:nvPr>
        </p:nvSpPr>
        <p:spPr>
          <a:xfrm>
            <a:off x="160576" y="0"/>
            <a:ext cx="11860439" cy="6579220"/>
          </a:xfrm>
        </p:spPr>
        <p:txBody>
          <a:bodyPr>
            <a:normAutofit fontScale="25000" lnSpcReduction="20000"/>
          </a:bodyPr>
          <a:lstStyle/>
          <a:p>
            <a:pPr marL="0" indent="0">
              <a:lnSpc>
                <a:spcPct val="120000"/>
              </a:lnSpc>
              <a:buNone/>
            </a:pPr>
            <a:r>
              <a:rPr kumimoji="1" lang="ja-JP" altLang="en-US" sz="7400" b="1" dirty="0">
                <a:latin typeface="ＭＳ Ｐゴシック" panose="020B0600070205080204" pitchFamily="50" charset="-128"/>
                <a:ea typeface="ＭＳ Ｐゴシック" panose="020B0600070205080204" pitchFamily="50" charset="-128"/>
              </a:rPr>
              <a:t>「</a:t>
            </a:r>
            <a:r>
              <a:rPr kumimoji="1" lang="ja-JP" altLang="en-US" sz="14400" b="1" dirty="0">
                <a:solidFill>
                  <a:srgbClr val="FF0000"/>
                </a:solidFill>
                <a:latin typeface="ＭＳ Ｐゴシック" panose="020B0600070205080204" pitchFamily="50" charset="-128"/>
                <a:ea typeface="ＭＳ Ｐゴシック" panose="020B0600070205080204" pitchFamily="50" charset="-128"/>
              </a:rPr>
              <a:t>酒米</a:t>
            </a:r>
            <a:r>
              <a:rPr kumimoji="1" lang="ja-JP" altLang="en-US" sz="7400" b="1" dirty="0">
                <a:latin typeface="ＭＳ Ｐゴシック" panose="020B0600070205080204" pitchFamily="50" charset="-128"/>
                <a:ea typeface="ＭＳ Ｐゴシック" panose="020B0600070205080204" pitchFamily="50" charset="-128"/>
              </a:rPr>
              <a:t>」　　</a:t>
            </a:r>
            <a:r>
              <a:rPr kumimoji="1" lang="ja-JP" altLang="en-US" sz="12800" b="1" dirty="0">
                <a:latin typeface="ＭＳ Ｐゴシック" panose="020B0600070205080204" pitchFamily="50" charset="-128"/>
                <a:ea typeface="ＭＳ Ｐゴシック" panose="020B0600070205080204" pitchFamily="50" charset="-128"/>
              </a:rPr>
              <a:t>長野県では古くから独自の酒米開発が進められています。　代表は</a:t>
            </a:r>
            <a:r>
              <a:rPr kumimoji="1" lang="en-US" altLang="ja-JP" sz="12800" b="1" dirty="0">
                <a:latin typeface="ＭＳ Ｐゴシック" panose="020B0600070205080204" pitchFamily="50" charset="-128"/>
                <a:ea typeface="ＭＳ Ｐゴシック" panose="020B0600070205080204" pitchFamily="50" charset="-128"/>
              </a:rPr>
              <a:t>7</a:t>
            </a:r>
            <a:r>
              <a:rPr kumimoji="1" lang="ja-JP" altLang="en-US" sz="12800" b="1" dirty="0">
                <a:latin typeface="ＭＳ Ｐゴシック" panose="020B0600070205080204" pitchFamily="50" charset="-128"/>
                <a:ea typeface="ＭＳ Ｐゴシック" panose="020B0600070205080204" pitchFamily="50" charset="-128"/>
              </a:rPr>
              <a:t>品種。　「たかね錦」は最も歴史が古く、</a:t>
            </a:r>
            <a:r>
              <a:rPr kumimoji="1" lang="en-US" altLang="ja-JP" sz="12800" b="1" dirty="0">
                <a:latin typeface="ＭＳ Ｐゴシック" panose="020B0600070205080204" pitchFamily="50" charset="-128"/>
                <a:ea typeface="ＭＳ Ｐゴシック" panose="020B0600070205080204" pitchFamily="50" charset="-128"/>
              </a:rPr>
              <a:t>1939</a:t>
            </a:r>
            <a:r>
              <a:rPr kumimoji="1" lang="ja-JP" altLang="en-US" sz="12800" b="1" dirty="0">
                <a:latin typeface="ＭＳ Ｐゴシック" panose="020B0600070205080204" pitchFamily="50" charset="-128"/>
                <a:ea typeface="ＭＳ Ｐゴシック" panose="020B0600070205080204" pitchFamily="50" charset="-128"/>
              </a:rPr>
              <a:t>年に長野県立農事試験場で開発されました。　</a:t>
            </a:r>
            <a:r>
              <a:rPr kumimoji="1" lang="ja-JP" altLang="en-US" sz="12800" b="1" dirty="0">
                <a:latin typeface="AR Pゴシック体S" panose="020B0A00000000000000" pitchFamily="50" charset="-128"/>
                <a:ea typeface="AR Pゴシック体S" panose="020B0A00000000000000" pitchFamily="50" charset="-128"/>
              </a:rPr>
              <a:t>たかね錦、山田錦、しらかば錦、金紋錦、美山錦、ひとごこち、山恵錦</a:t>
            </a:r>
            <a:r>
              <a:rPr kumimoji="1" lang="ja-JP" altLang="en-US" sz="12800" b="1" dirty="0">
                <a:latin typeface="ＭＳ Ｐゴシック" panose="020B0600070205080204" pitchFamily="50" charset="-128"/>
                <a:ea typeface="ＭＳ Ｐゴシック" panose="020B0600070205080204" pitchFamily="50" charset="-128"/>
              </a:rPr>
              <a:t>。　</a:t>
            </a:r>
            <a:r>
              <a:rPr kumimoji="1" lang="en-US" altLang="ja-JP" sz="12800" b="1" dirty="0">
                <a:latin typeface="ＭＳ Ｐゴシック" panose="020B0600070205080204" pitchFamily="50" charset="-128"/>
                <a:ea typeface="ＭＳ Ｐゴシック" panose="020B0600070205080204" pitchFamily="50" charset="-128"/>
              </a:rPr>
              <a:t>1956</a:t>
            </a:r>
            <a:r>
              <a:rPr kumimoji="1" lang="ja-JP" altLang="en-US" sz="12800" b="1" dirty="0">
                <a:latin typeface="ＭＳ Ｐゴシック" panose="020B0600070205080204" pitchFamily="50" charset="-128"/>
                <a:ea typeface="ＭＳ Ｐゴシック" panose="020B0600070205080204" pitchFamily="50" charset="-128"/>
              </a:rPr>
              <a:t>年に誕生した「金紋錦」は、一度はなくなりかけた幻の酒米。　「たかね錦」と「山田錦」を親に持つ高品質な酒米でありながら、栽培や醸造が難しいことから次第に使用する酒蔵が減っていきました。　一時期は姿を消しかけた「金紋錦」は、県内で酒質が再評価されると次第に各地で栽培され始めました。　</a:t>
            </a:r>
            <a:r>
              <a:rPr kumimoji="1" lang="en-US" altLang="ja-JP" sz="12800" b="1" dirty="0">
                <a:latin typeface="ＭＳ Ｐゴシック" panose="020B0600070205080204" pitchFamily="50" charset="-128"/>
                <a:ea typeface="ＭＳ Ｐゴシック" panose="020B0600070205080204" pitchFamily="50" charset="-128"/>
              </a:rPr>
              <a:t>2012</a:t>
            </a:r>
            <a:r>
              <a:rPr kumimoji="1" lang="ja-JP" altLang="en-US" sz="12800" b="1" dirty="0">
                <a:latin typeface="ＭＳ Ｐゴシック" panose="020B0600070205080204" pitchFamily="50" charset="-128"/>
                <a:ea typeface="ＭＳ Ｐゴシック" panose="020B0600070205080204" pitchFamily="50" charset="-128"/>
              </a:rPr>
              <a:t>年には、関東信越国税局酒類鑑評会で金紋錦</a:t>
            </a:r>
            <a:r>
              <a:rPr kumimoji="1" lang="en-US" altLang="ja-JP" sz="12800" b="1" dirty="0">
                <a:latin typeface="ＭＳ Ｐゴシック" panose="020B0600070205080204" pitchFamily="50" charset="-128"/>
                <a:ea typeface="ＭＳ Ｐゴシック" panose="020B0600070205080204" pitchFamily="50" charset="-128"/>
              </a:rPr>
              <a:t>100</a:t>
            </a:r>
            <a:r>
              <a:rPr kumimoji="1" lang="ja-JP" altLang="en-US" sz="12800" b="1" dirty="0">
                <a:latin typeface="ＭＳ Ｐゴシック" panose="020B0600070205080204" pitchFamily="50" charset="-128"/>
                <a:ea typeface="ＭＳ Ｐゴシック" panose="020B0600070205080204" pitchFamily="50" charset="-128"/>
              </a:rPr>
              <a:t>％の大吟醸酒が最優秀賞を受賞。　名実ともにその名が広く知られ、　</a:t>
            </a:r>
            <a:r>
              <a:rPr kumimoji="1" lang="en-US" altLang="ja-JP" sz="12800" b="1" dirty="0">
                <a:latin typeface="ＭＳ Ｐゴシック" panose="020B0600070205080204" pitchFamily="50" charset="-128"/>
                <a:ea typeface="ＭＳ Ｐゴシック" panose="020B0600070205080204" pitchFamily="50" charset="-128"/>
              </a:rPr>
              <a:t>2018</a:t>
            </a:r>
            <a:r>
              <a:rPr kumimoji="1" lang="ja-JP" altLang="en-US" sz="12800" b="1" dirty="0">
                <a:latin typeface="ＭＳ Ｐゴシック" panose="020B0600070205080204" pitchFamily="50" charset="-128"/>
                <a:ea typeface="ＭＳ Ｐゴシック" panose="020B0600070205080204" pitchFamily="50" charset="-128"/>
              </a:rPr>
              <a:t>年には、品種登録出願中だった「山恵錦」を使った純米大吟醸が全国新酒鑑評会で金賞を受賞。　芳醇な香りとなめらかな味わいを生み出す山恵錦は、各蔵から高い注目を集めています。</a:t>
            </a:r>
          </a:p>
          <a:p>
            <a:endParaRPr kumimoji="1" lang="ja-JP" altLang="en-US" dirty="0"/>
          </a:p>
        </p:txBody>
      </p:sp>
    </p:spTree>
    <p:extLst>
      <p:ext uri="{BB962C8B-B14F-4D97-AF65-F5344CB8AC3E}">
        <p14:creationId xmlns:p14="http://schemas.microsoft.com/office/powerpoint/2010/main" val="42538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7CB5C0A-5491-1715-1F51-D5AFE3344C79}"/>
              </a:ext>
            </a:extLst>
          </p:cNvPr>
          <p:cNvSpPr>
            <a:spLocks noGrp="1"/>
          </p:cNvSpPr>
          <p:nvPr>
            <p:ph idx="1"/>
          </p:nvPr>
        </p:nvSpPr>
        <p:spPr>
          <a:xfrm>
            <a:off x="316693" y="1069902"/>
            <a:ext cx="11439878" cy="4960699"/>
          </a:xfrm>
        </p:spPr>
        <p:txBody>
          <a:bodyPr>
            <a:normAutofit fontScale="47500" lnSpcReduction="20000"/>
          </a:bodyPr>
          <a:lstStyle/>
          <a:p>
            <a:pPr algn="l">
              <a:lnSpc>
                <a:spcPct val="120000"/>
              </a:lnSpc>
            </a:pPr>
            <a:r>
              <a:rPr lang="ja-JP"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酵母は米の糖分をアルコールへと変える微生物です。　長野県を代表する酵母といえば「</a:t>
            </a:r>
            <a:r>
              <a:rPr lang="ja-JP" altLang="en-US"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協会７</a:t>
            </a:r>
            <a:r>
              <a:rPr lang="ja-JP"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号酵母」。　長野の地酒「真澄（ますみ）」を造る宮坂醸造で発見されたことから「真澄酵母」とも呼ばれています。</a:t>
            </a:r>
            <a:endParaRPr lang="ja-JP" altLang="ja-JP" sz="67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20000"/>
              </a:lnSpc>
            </a:pPr>
            <a:r>
              <a:rPr lang="ja-JP"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そのほか、長野県食品工業試験場では「</a:t>
            </a:r>
            <a:r>
              <a:rPr lang="en-US"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NP1</a:t>
            </a:r>
            <a:r>
              <a:rPr lang="ja-JP"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（長野ピンク号）」や、りんごのような甘い香りの「長野酵母</a:t>
            </a:r>
            <a:r>
              <a:rPr lang="en-US"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C</a:t>
            </a:r>
            <a:r>
              <a:rPr lang="ja-JP"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（アルプス酵母）」「長野酵母</a:t>
            </a:r>
            <a:r>
              <a:rPr lang="en-US"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D</a:t>
            </a:r>
            <a:r>
              <a:rPr lang="ja-JP"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」を開発。</a:t>
            </a:r>
            <a:endParaRPr lang="ja-JP" altLang="ja-JP" sz="67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lnSpc>
                <a:spcPct val="120000"/>
              </a:lnSpc>
            </a:pPr>
            <a:r>
              <a:rPr lang="en-US"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2019</a:t>
            </a:r>
            <a:r>
              <a:rPr lang="ja-JP"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年（令和元年）には、リンゴ酸由来の甘酸っぱい味わいを生み出す「長野酵母</a:t>
            </a:r>
            <a:r>
              <a:rPr lang="en-US"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R</a:t>
            </a:r>
            <a:r>
              <a:rPr lang="ja-JP" altLang="ja-JP" sz="6700" b="1" kern="0" spc="90" dirty="0">
                <a:solidFill>
                  <a:srgbClr val="222222"/>
                </a:solidFill>
                <a:effectLst/>
                <a:latin typeface="ＭＳ Ｐゴシック" panose="020B0600070205080204" pitchFamily="50" charset="-128"/>
                <a:ea typeface="ＭＳ Ｐゴシック" panose="020B0600070205080204" pitchFamily="50" charset="-128"/>
                <a:cs typeface="Helvetica" panose="020B0504020202030204" pitchFamily="34" charset="0"/>
              </a:rPr>
              <a:t>」も誕生しています。</a:t>
            </a:r>
            <a:endParaRPr lang="ja-JP" altLang="ja-JP" sz="67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266694C-21E3-C730-61AA-ECEE639B5525}"/>
              </a:ext>
            </a:extLst>
          </p:cNvPr>
          <p:cNvSpPr txBox="1"/>
          <p:nvPr/>
        </p:nvSpPr>
        <p:spPr>
          <a:xfrm>
            <a:off x="316693" y="162409"/>
            <a:ext cx="1761489" cy="668837"/>
          </a:xfrm>
          <a:prstGeom prst="rect">
            <a:avLst/>
          </a:prstGeom>
          <a:noFill/>
        </p:spPr>
        <p:txBody>
          <a:bodyPr wrap="square">
            <a:spAutoFit/>
          </a:bodyPr>
          <a:lstStyle/>
          <a:p>
            <a:pPr marL="0" indent="0">
              <a:lnSpc>
                <a:spcPct val="120000"/>
              </a:lnSpc>
              <a:buNone/>
            </a:pPr>
            <a:r>
              <a:rPr kumimoji="1" lang="ja-JP" altLang="en-US" sz="3200" b="1" dirty="0">
                <a:latin typeface="ＭＳ Ｐゴシック" panose="020B0600070205080204" pitchFamily="50" charset="-128"/>
                <a:ea typeface="ＭＳ Ｐゴシック" panose="020B0600070205080204" pitchFamily="50" charset="-128"/>
              </a:rPr>
              <a:t>「</a:t>
            </a:r>
            <a:r>
              <a:rPr kumimoji="1" lang="ja-JP" altLang="en-US" sz="3600" b="1" dirty="0">
                <a:solidFill>
                  <a:srgbClr val="FF0000"/>
                </a:solidFill>
                <a:latin typeface="ＭＳ Ｐゴシック" panose="020B0600070205080204" pitchFamily="50" charset="-128"/>
                <a:ea typeface="ＭＳ Ｐゴシック" panose="020B0600070205080204" pitchFamily="50" charset="-128"/>
              </a:rPr>
              <a:t>酵母</a:t>
            </a:r>
            <a:r>
              <a:rPr kumimoji="1" lang="ja-JP" altLang="en-US" sz="3200" b="1" dirty="0">
                <a:latin typeface="ＭＳ Ｐゴシック" panose="020B0600070205080204" pitchFamily="50" charset="-128"/>
                <a:ea typeface="ＭＳ Ｐゴシック" panose="020B0600070205080204" pitchFamily="50" charset="-128"/>
              </a:rPr>
              <a:t>」</a:t>
            </a:r>
            <a:endParaRPr kumimoji="1" lang="en-US" altLang="ja-JP" sz="32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4279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7CB5C0A-5491-1715-1F51-D5AFE3344C79}"/>
              </a:ext>
            </a:extLst>
          </p:cNvPr>
          <p:cNvSpPr>
            <a:spLocks noGrp="1"/>
          </p:cNvSpPr>
          <p:nvPr>
            <p:ph idx="1"/>
          </p:nvPr>
        </p:nvSpPr>
        <p:spPr>
          <a:xfrm>
            <a:off x="220634" y="386860"/>
            <a:ext cx="11750731" cy="5880125"/>
          </a:xfrm>
        </p:spPr>
        <p:txBody>
          <a:bodyPr>
            <a:normAutofit fontScale="25000" lnSpcReduction="20000"/>
          </a:bodyPr>
          <a:lstStyle/>
          <a:p>
            <a:pPr marL="0" indent="0">
              <a:lnSpc>
                <a:spcPct val="120000"/>
              </a:lnSpc>
              <a:buNone/>
            </a:pPr>
            <a:r>
              <a:rPr kumimoji="1" lang="ja-JP" altLang="en-US" sz="7400" b="1" dirty="0">
                <a:latin typeface="ＭＳ Ｐゴシック" panose="020B0600070205080204" pitchFamily="50" charset="-128"/>
                <a:ea typeface="ＭＳ Ｐゴシック" panose="020B0600070205080204" pitchFamily="50" charset="-128"/>
              </a:rPr>
              <a:t>「</a:t>
            </a:r>
            <a:r>
              <a:rPr kumimoji="1" lang="ja-JP" altLang="en-US" sz="14400" b="1" dirty="0">
                <a:solidFill>
                  <a:srgbClr val="FF0000"/>
                </a:solidFill>
                <a:latin typeface="ＭＳ Ｐゴシック" panose="020B0600070205080204" pitchFamily="50" charset="-128"/>
                <a:ea typeface="ＭＳ Ｐゴシック" panose="020B0600070205080204" pitchFamily="50" charset="-128"/>
              </a:rPr>
              <a:t>造り方</a:t>
            </a:r>
            <a:r>
              <a:rPr kumimoji="1" lang="ja-JP" altLang="en-US" sz="7400" b="1" dirty="0">
                <a:latin typeface="ＭＳ Ｐゴシック" panose="020B0600070205080204" pitchFamily="50" charset="-128"/>
                <a:ea typeface="ＭＳ Ｐゴシック" panose="020B0600070205080204" pitchFamily="50" charset="-128"/>
              </a:rPr>
              <a:t>」　</a:t>
            </a:r>
            <a:endParaRPr kumimoji="1" lang="en-US" altLang="ja-JP" sz="7400" b="1" dirty="0">
              <a:latin typeface="ＭＳ Ｐゴシック" panose="020B0600070205080204" pitchFamily="50" charset="-128"/>
              <a:ea typeface="ＭＳ Ｐゴシック" panose="020B0600070205080204" pitchFamily="50" charset="-128"/>
            </a:endParaRPr>
          </a:p>
          <a:p>
            <a:pPr marL="0" indent="0">
              <a:lnSpc>
                <a:spcPct val="120000"/>
              </a:lnSpc>
              <a:buNone/>
            </a:pPr>
            <a:endParaRPr kumimoji="1" lang="en-US" altLang="ja-JP" sz="7400" b="1" dirty="0">
              <a:latin typeface="ＭＳ Ｐゴシック" panose="020B0600070205080204" pitchFamily="50" charset="-128"/>
              <a:ea typeface="ＭＳ Ｐゴシック" panose="020B0600070205080204" pitchFamily="50" charset="-128"/>
            </a:endParaRPr>
          </a:p>
          <a:p>
            <a:pPr marL="0" indent="0">
              <a:lnSpc>
                <a:spcPct val="120000"/>
              </a:lnSpc>
              <a:buNone/>
            </a:pPr>
            <a:r>
              <a:rPr kumimoji="1" lang="ja-JP" altLang="en-US" sz="12800" b="1" dirty="0">
                <a:latin typeface="ＭＳ Ｐゴシック" panose="020B0600070205080204" pitchFamily="50" charset="-128"/>
                <a:ea typeface="ＭＳ Ｐゴシック" panose="020B0600070205080204" pitchFamily="50" charset="-128"/>
              </a:rPr>
              <a:t>長野県の</a:t>
            </a:r>
            <a:r>
              <a:rPr lang="ja-JP" altLang="en-US" sz="12800" b="1" dirty="0">
                <a:latin typeface="ＭＳ Ｐゴシック" panose="020B0600070205080204" pitchFamily="50" charset="-128"/>
                <a:ea typeface="ＭＳ Ｐゴシック" panose="020B0600070205080204" pitchFamily="50" charset="-128"/>
              </a:rPr>
              <a:t>杜氏</a:t>
            </a:r>
            <a:r>
              <a:rPr kumimoji="1" lang="ja-JP" altLang="en-US" sz="12800" b="1" dirty="0">
                <a:latin typeface="ＭＳ Ｐゴシック" panose="020B0600070205080204" pitchFamily="50" charset="-128"/>
                <a:ea typeface="ＭＳ Ｐゴシック" panose="020B0600070205080204" pitchFamily="50" charset="-128"/>
              </a:rPr>
              <a:t>には、主に「小谷（おたり）杜氏」 「諏訪杜氏」 「飯山杜氏」の３つの系譜があります。</a:t>
            </a:r>
            <a:endParaRPr kumimoji="1" lang="en-US" altLang="ja-JP" sz="12800" b="1" dirty="0">
              <a:latin typeface="ＭＳ Ｐゴシック" panose="020B0600070205080204" pitchFamily="50" charset="-128"/>
              <a:ea typeface="ＭＳ Ｐゴシック" panose="020B0600070205080204" pitchFamily="50" charset="-128"/>
            </a:endParaRPr>
          </a:p>
          <a:p>
            <a:pPr marL="0" indent="0">
              <a:lnSpc>
                <a:spcPct val="120000"/>
              </a:lnSpc>
              <a:buNone/>
            </a:pPr>
            <a:r>
              <a:rPr kumimoji="1" lang="ja-JP" altLang="en-US" sz="12800" b="1" dirty="0">
                <a:latin typeface="ＭＳ Ｐゴシック" panose="020B0600070205080204" pitchFamily="50" charset="-128"/>
                <a:ea typeface="ＭＳ Ｐゴシック" panose="020B0600070205080204" pitchFamily="50" charset="-128"/>
              </a:rPr>
              <a:t>現在では、酒蔵のオーナーである蔵元自らが杜氏となって酒造りを行う小規模な酒蔵も多くあります。　しきたりに捉われない新たな発想でチャレンジする酒蔵、そして女性杜氏のいる酒蔵も県内では珍しくありません。　</a:t>
            </a:r>
            <a:r>
              <a:rPr kumimoji="1" lang="en-US" altLang="ja-JP" sz="12800" b="1" dirty="0">
                <a:latin typeface="ＭＳ Ｐゴシック" panose="020B0600070205080204" pitchFamily="50" charset="-128"/>
                <a:ea typeface="ＭＳ Ｐゴシック" panose="020B0600070205080204" pitchFamily="50" charset="-128"/>
              </a:rPr>
              <a:t>1917</a:t>
            </a:r>
            <a:r>
              <a:rPr kumimoji="1" lang="ja-JP" altLang="en-US" sz="12800" b="1" dirty="0">
                <a:latin typeface="ＭＳ Ｐゴシック" panose="020B0600070205080204" pitchFamily="50" charset="-128"/>
                <a:ea typeface="ＭＳ Ｐゴシック" panose="020B0600070205080204" pitchFamily="50" charset="-128"/>
              </a:rPr>
              <a:t>（大正</a:t>
            </a:r>
            <a:r>
              <a:rPr kumimoji="1" lang="en-US" altLang="ja-JP" sz="12800" b="1" dirty="0">
                <a:latin typeface="ＭＳ Ｐゴシック" panose="020B0600070205080204" pitchFamily="50" charset="-128"/>
                <a:ea typeface="ＭＳ Ｐゴシック" panose="020B0600070205080204" pitchFamily="50" charset="-128"/>
              </a:rPr>
              <a:t>6</a:t>
            </a:r>
            <a:r>
              <a:rPr kumimoji="1" lang="ja-JP" altLang="en-US" sz="12800" b="1" dirty="0">
                <a:latin typeface="ＭＳ Ｐゴシック" panose="020B0600070205080204" pitchFamily="50" charset="-128"/>
                <a:ea typeface="ＭＳ Ｐゴシック" panose="020B0600070205080204" pitchFamily="50" charset="-128"/>
              </a:rPr>
              <a:t>）年に県の農商課に酒造専任技師が配属され、地元杜氏を育成するための取り組みがはじまりました。　近年では長野県工業技術総合センターで後継者育成のための講座が行われるなど、酒造りに携わる人材の育成が行われています。</a:t>
            </a:r>
          </a:p>
        </p:txBody>
      </p:sp>
    </p:spTree>
    <p:extLst>
      <p:ext uri="{BB962C8B-B14F-4D97-AF65-F5344CB8AC3E}">
        <p14:creationId xmlns:p14="http://schemas.microsoft.com/office/powerpoint/2010/main" val="383086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7CB5C0A-5491-1715-1F51-D5AFE3344C79}"/>
              </a:ext>
            </a:extLst>
          </p:cNvPr>
          <p:cNvSpPr>
            <a:spLocks noGrp="1"/>
          </p:cNvSpPr>
          <p:nvPr>
            <p:ph idx="1"/>
          </p:nvPr>
        </p:nvSpPr>
        <p:spPr>
          <a:xfrm>
            <a:off x="214527" y="427511"/>
            <a:ext cx="11750731" cy="6092041"/>
          </a:xfrm>
        </p:spPr>
        <p:txBody>
          <a:bodyPr>
            <a:normAutofit fontScale="25000" lnSpcReduction="20000"/>
          </a:bodyPr>
          <a:lstStyle/>
          <a:p>
            <a:pPr marL="0" indent="0">
              <a:lnSpc>
                <a:spcPct val="120000"/>
              </a:lnSpc>
              <a:buNone/>
            </a:pPr>
            <a:r>
              <a:rPr kumimoji="1" lang="ja-JP" altLang="en-US" sz="7400" b="1" dirty="0">
                <a:latin typeface="ＭＳ Ｐゴシック" panose="020B0600070205080204" pitchFamily="50" charset="-128"/>
                <a:ea typeface="ＭＳ Ｐゴシック" panose="020B0600070205080204" pitchFamily="50" charset="-128"/>
              </a:rPr>
              <a:t>「</a:t>
            </a:r>
            <a:r>
              <a:rPr kumimoji="1" lang="ja-JP" altLang="en-US" sz="14400" b="1" dirty="0">
                <a:solidFill>
                  <a:srgbClr val="FF0000"/>
                </a:solidFill>
                <a:latin typeface="ＭＳ Ｐゴシック" panose="020B0600070205080204" pitchFamily="50" charset="-128"/>
                <a:ea typeface="ＭＳ Ｐゴシック" panose="020B0600070205080204" pitchFamily="50" charset="-128"/>
              </a:rPr>
              <a:t>開発の歴史</a:t>
            </a:r>
            <a:r>
              <a:rPr kumimoji="1" lang="ja-JP" altLang="en-US" sz="7400" b="1" dirty="0">
                <a:latin typeface="ＭＳ Ｐゴシック" panose="020B0600070205080204" pitchFamily="50" charset="-128"/>
                <a:ea typeface="ＭＳ Ｐゴシック" panose="020B0600070205080204" pitchFamily="50" charset="-128"/>
              </a:rPr>
              <a:t>」</a:t>
            </a:r>
          </a:p>
          <a:p>
            <a:pPr marL="0" indent="0">
              <a:lnSpc>
                <a:spcPct val="120000"/>
              </a:lnSpc>
              <a:buNone/>
            </a:pPr>
            <a:r>
              <a:rPr kumimoji="1" lang="ja-JP" altLang="en-US" sz="7400" b="1" dirty="0">
                <a:latin typeface="ＭＳ Ｐゴシック" panose="020B0600070205080204" pitchFamily="50" charset="-128"/>
                <a:ea typeface="ＭＳ Ｐゴシック" panose="020B0600070205080204" pitchFamily="50" charset="-128"/>
              </a:rPr>
              <a:t>　</a:t>
            </a:r>
            <a:endParaRPr kumimoji="1" lang="ja-JP" altLang="en-US" sz="12800" b="1" dirty="0">
              <a:latin typeface="ＭＳ Ｐゴシック" panose="020B0600070205080204" pitchFamily="50" charset="-128"/>
              <a:ea typeface="ＭＳ Ｐゴシック" panose="020B0600070205080204" pitchFamily="50" charset="-128"/>
            </a:endParaRPr>
          </a:p>
          <a:p>
            <a:pPr marL="0" indent="0">
              <a:lnSpc>
                <a:spcPct val="120000"/>
              </a:lnSpc>
              <a:buNone/>
            </a:pPr>
            <a:r>
              <a:rPr kumimoji="1" lang="ja-JP" altLang="en-US" sz="12800" b="1" dirty="0">
                <a:latin typeface="ＭＳ Ｐゴシック" panose="020B0600070205080204" pitchFamily="50" charset="-128"/>
                <a:ea typeface="ＭＳ Ｐゴシック" panose="020B0600070205080204" pitchFamily="50" charset="-128"/>
              </a:rPr>
              <a:t>長野県の農産物加工品の品質の良さをブランドとして確立するため、</a:t>
            </a:r>
            <a:r>
              <a:rPr kumimoji="1" lang="en-US" altLang="ja-JP" sz="12800" b="1" dirty="0">
                <a:latin typeface="ＭＳ Ｐゴシック" panose="020B0600070205080204" pitchFamily="50" charset="-128"/>
                <a:ea typeface="ＭＳ Ｐゴシック" panose="020B0600070205080204" pitchFamily="50" charset="-128"/>
              </a:rPr>
              <a:t>2002</a:t>
            </a:r>
            <a:r>
              <a:rPr kumimoji="1" lang="ja-JP" altLang="en-US" sz="12800" b="1" dirty="0">
                <a:latin typeface="ＭＳ Ｐゴシック" panose="020B0600070205080204" pitchFamily="50" charset="-128"/>
                <a:ea typeface="ＭＳ Ｐゴシック" panose="020B0600070205080204" pitchFamily="50" charset="-128"/>
              </a:rPr>
              <a:t>年に「長野県原産地呼称管理制度（</a:t>
            </a:r>
            <a:r>
              <a:rPr kumimoji="1" lang="en-US" altLang="ja-JP" sz="12800" b="1" dirty="0">
                <a:latin typeface="ＭＳ Ｐゴシック" panose="020B0600070205080204" pitchFamily="50" charset="-128"/>
                <a:ea typeface="ＭＳ Ｐゴシック" panose="020B0600070205080204" pitchFamily="50" charset="-128"/>
              </a:rPr>
              <a:t>NAC</a:t>
            </a:r>
            <a:r>
              <a:rPr kumimoji="1" lang="ja-JP" altLang="en-US" sz="12800" b="1" dirty="0">
                <a:latin typeface="ＭＳ Ｐゴシック" panose="020B0600070205080204" pitchFamily="50" charset="-128"/>
                <a:ea typeface="ＭＳ Ｐゴシック" panose="020B0600070205080204" pitchFamily="50" charset="-128"/>
              </a:rPr>
              <a:t>）」が創設されました。　日本酒のほかワイン、焼酎、シードル、お米を対象に「栽培方法」「生産方法」「味覚」の観点から厳しく審査されます。　日本酒は、味・香り・バランスなどについて官能審査を実施し、厳しい審査を通過した日本酒だけが「長野県原産地呼称管理制度認定日本酒（</a:t>
            </a:r>
            <a:r>
              <a:rPr kumimoji="1" lang="en-US" altLang="ja-JP" sz="12800" b="1" dirty="0">
                <a:latin typeface="ＭＳ Ｐゴシック" panose="020B0600070205080204" pitchFamily="50" charset="-128"/>
                <a:ea typeface="ＭＳ Ｐゴシック" panose="020B0600070205080204" pitchFamily="50" charset="-128"/>
              </a:rPr>
              <a:t>NAC</a:t>
            </a:r>
            <a:r>
              <a:rPr kumimoji="1" lang="ja-JP" altLang="en-US" sz="12800" b="1" dirty="0">
                <a:latin typeface="ＭＳ Ｐゴシック" panose="020B0600070205080204" pitchFamily="50" charset="-128"/>
                <a:ea typeface="ＭＳ Ｐゴシック" panose="020B0600070205080204" pitchFamily="50" charset="-128"/>
              </a:rPr>
              <a:t>日本酒）」を名乗ることができます。</a:t>
            </a:r>
            <a:endParaRPr kumimoji="1" lang="en-US" altLang="ja-JP" sz="12800" b="1" dirty="0">
              <a:latin typeface="ＭＳ Ｐゴシック" panose="020B0600070205080204" pitchFamily="50" charset="-128"/>
              <a:ea typeface="ＭＳ Ｐゴシック" panose="020B0600070205080204" pitchFamily="50" charset="-128"/>
            </a:endParaRPr>
          </a:p>
          <a:p>
            <a:pPr marL="0" indent="0">
              <a:lnSpc>
                <a:spcPct val="120000"/>
              </a:lnSpc>
              <a:buNone/>
            </a:pPr>
            <a:r>
              <a:rPr kumimoji="1" lang="ja-JP" altLang="en-US" sz="12800" b="1" dirty="0">
                <a:latin typeface="ＭＳ Ｐゴシック" panose="020B0600070205080204" pitchFamily="50" charset="-128"/>
                <a:ea typeface="ＭＳ Ｐゴシック" panose="020B0600070205080204" pitchFamily="50" charset="-128"/>
              </a:rPr>
              <a:t>　そして日本酒とワインは「</a:t>
            </a:r>
            <a:r>
              <a:rPr kumimoji="1" lang="en-US" altLang="ja-JP" sz="12800" b="1" dirty="0">
                <a:latin typeface="ＭＳ Ｐゴシック" panose="020B0600070205080204" pitchFamily="50" charset="-128"/>
                <a:ea typeface="ＭＳ Ｐゴシック" panose="020B0600070205080204" pitchFamily="50" charset="-128"/>
              </a:rPr>
              <a:t>NAC</a:t>
            </a:r>
            <a:r>
              <a:rPr kumimoji="1" lang="ja-JP" altLang="en-US" sz="12800" b="1" dirty="0">
                <a:latin typeface="ＭＳ Ｐゴシック" panose="020B0600070205080204" pitchFamily="50" charset="-128"/>
                <a:ea typeface="ＭＳ Ｐゴシック" panose="020B0600070205080204" pitchFamily="50" charset="-128"/>
              </a:rPr>
              <a:t>」を踏襲しながら、</a:t>
            </a:r>
            <a:r>
              <a:rPr kumimoji="1" lang="en-US" altLang="ja-JP" sz="12800" b="1" dirty="0">
                <a:latin typeface="ＭＳ Ｐゴシック" panose="020B0600070205080204" pitchFamily="50" charset="-128"/>
                <a:ea typeface="ＭＳ Ｐゴシック" panose="020B0600070205080204" pitchFamily="50" charset="-128"/>
              </a:rPr>
              <a:t>2021</a:t>
            </a:r>
            <a:r>
              <a:rPr kumimoji="1" lang="ja-JP" altLang="en-US" sz="12800" b="1" dirty="0">
                <a:latin typeface="ＭＳ Ｐゴシック" panose="020B0600070205080204" pitchFamily="50" charset="-128"/>
                <a:ea typeface="ＭＳ Ｐゴシック" panose="020B0600070205080204" pitchFamily="50" charset="-128"/>
              </a:rPr>
              <a:t>年に「</a:t>
            </a:r>
            <a:r>
              <a:rPr kumimoji="1" lang="en-US" altLang="ja-JP" sz="12800" b="1" dirty="0">
                <a:latin typeface="ＭＳ Ｐゴシック" panose="020B0600070205080204" pitchFamily="50" charset="-128"/>
                <a:ea typeface="ＭＳ Ｐゴシック" panose="020B0600070205080204" pitchFamily="50" charset="-128"/>
              </a:rPr>
              <a:t>GI</a:t>
            </a:r>
            <a:r>
              <a:rPr kumimoji="1" lang="ja-JP" altLang="en-US" sz="12800" b="1" dirty="0">
                <a:latin typeface="ＭＳ Ｐゴシック" panose="020B0600070205080204" pitchFamily="50" charset="-128"/>
                <a:ea typeface="ＭＳ Ｐゴシック" panose="020B0600070205080204" pitchFamily="50" charset="-128"/>
              </a:rPr>
              <a:t>長野」へと移行しました。　官民一体となって、さらに良いお酒を造り出そうとしています。</a:t>
            </a:r>
            <a:endParaRPr kumimoji="1" lang="ja-JP" altLang="en-US" sz="12800" dirty="0"/>
          </a:p>
        </p:txBody>
      </p:sp>
    </p:spTree>
    <p:extLst>
      <p:ext uri="{BB962C8B-B14F-4D97-AF65-F5344CB8AC3E}">
        <p14:creationId xmlns:p14="http://schemas.microsoft.com/office/powerpoint/2010/main" val="1665515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B9CCA8-E473-DA69-63A2-FADE19D09977}"/>
              </a:ext>
            </a:extLst>
          </p:cNvPr>
          <p:cNvSpPr>
            <a:spLocks noGrp="1"/>
          </p:cNvSpPr>
          <p:nvPr>
            <p:ph type="title"/>
          </p:nvPr>
        </p:nvSpPr>
        <p:spPr>
          <a:xfrm>
            <a:off x="0" y="350470"/>
            <a:ext cx="5382906" cy="592818"/>
          </a:xfrm>
        </p:spPr>
        <p:txBody>
          <a:bodyPr>
            <a:normAutofit fontScale="90000"/>
          </a:bodyPr>
          <a:lstStyle/>
          <a:p>
            <a:r>
              <a:rPr kumimoji="1" lang="ja-JP" altLang="en-US" b="1" dirty="0">
                <a:latin typeface="ＭＳ Ｐゴシック" panose="020B0600070205080204" pitchFamily="50" charset="-128"/>
                <a:ea typeface="ＭＳ Ｐゴシック" panose="020B0600070205080204" pitchFamily="50" charset="-128"/>
              </a:rPr>
              <a:t>長野の酒蔵数と生産量</a:t>
            </a:r>
          </a:p>
        </p:txBody>
      </p:sp>
      <p:sp>
        <p:nvSpPr>
          <p:cNvPr id="3" name="コンテンツ プレースホルダー 2">
            <a:extLst>
              <a:ext uri="{FF2B5EF4-FFF2-40B4-BE49-F238E27FC236}">
                <a16:creationId xmlns:a16="http://schemas.microsoft.com/office/drawing/2014/main" id="{448D50C1-5A5E-D837-352B-6E87A4DBDC4D}"/>
              </a:ext>
            </a:extLst>
          </p:cNvPr>
          <p:cNvSpPr>
            <a:spLocks noGrp="1"/>
          </p:cNvSpPr>
          <p:nvPr>
            <p:ph idx="1"/>
          </p:nvPr>
        </p:nvSpPr>
        <p:spPr>
          <a:xfrm>
            <a:off x="234123" y="1358995"/>
            <a:ext cx="4576654" cy="4970552"/>
          </a:xfrm>
        </p:spPr>
        <p:txBody>
          <a:bodyPr>
            <a:noAutofit/>
          </a:bodyPr>
          <a:lstStyle/>
          <a:p>
            <a:pPr marL="0" indent="0">
              <a:lnSpc>
                <a:spcPct val="110000"/>
              </a:lnSpc>
              <a:buNone/>
            </a:pPr>
            <a:r>
              <a:rPr kumimoji="1" lang="ja-JP" altLang="en-US" sz="3200" b="1" dirty="0">
                <a:latin typeface="ＭＳ Ｐゴシック" panose="020B0600070205080204" pitchFamily="50" charset="-128"/>
                <a:ea typeface="ＭＳ Ｐゴシック" panose="020B0600070205080204" pitchFamily="50" charset="-128"/>
              </a:rPr>
              <a:t>長野には７８の酒蔵がありその数は日本第二です。この</a:t>
            </a:r>
            <a:r>
              <a:rPr lang="ja-JP" altLang="en-US" sz="3200" b="1" dirty="0">
                <a:latin typeface="ＭＳ Ｐゴシック" panose="020B0600070205080204" pitchFamily="50" charset="-128"/>
                <a:ea typeface="ＭＳ Ｐゴシック" panose="020B0600070205080204" pitchFamily="50" charset="-128"/>
              </a:rPr>
              <a:t>５</a:t>
            </a:r>
            <a:r>
              <a:rPr kumimoji="1" lang="ja-JP" altLang="en-US" sz="3200" b="1" dirty="0">
                <a:latin typeface="ＭＳ Ｐゴシック" panose="020B0600070205080204" pitchFamily="50" charset="-128"/>
                <a:ea typeface="ＭＳ Ｐゴシック" panose="020B0600070205080204" pitchFamily="50" charset="-128"/>
              </a:rPr>
              <a:t>年で３蔵増えている。</a:t>
            </a:r>
            <a:endParaRPr kumimoji="1" lang="en-US" altLang="ja-JP" sz="3200" b="1" dirty="0">
              <a:latin typeface="ＭＳ Ｐゴシック" panose="020B0600070205080204" pitchFamily="50" charset="-128"/>
              <a:ea typeface="ＭＳ Ｐゴシック" panose="020B0600070205080204" pitchFamily="50" charset="-128"/>
            </a:endParaRPr>
          </a:p>
          <a:p>
            <a:pPr marL="0" indent="0">
              <a:lnSpc>
                <a:spcPct val="110000"/>
              </a:lnSpc>
              <a:buNone/>
            </a:pPr>
            <a:endParaRPr lang="en-US" altLang="ja-JP" sz="3200" b="1" dirty="0">
              <a:latin typeface="ＭＳ Ｐゴシック" panose="020B0600070205080204" pitchFamily="50" charset="-128"/>
              <a:ea typeface="ＭＳ Ｐゴシック" panose="020B0600070205080204" pitchFamily="50" charset="-128"/>
            </a:endParaRPr>
          </a:p>
          <a:p>
            <a:pPr marL="0" indent="0">
              <a:lnSpc>
                <a:spcPct val="110000"/>
              </a:lnSpc>
              <a:buNone/>
            </a:pPr>
            <a:r>
              <a:rPr kumimoji="1" lang="ja-JP" altLang="en-US" sz="3200" b="1" dirty="0">
                <a:latin typeface="ＭＳ Ｐゴシック" panose="020B0600070205080204" pitchFamily="50" charset="-128"/>
                <a:ea typeface="ＭＳ Ｐゴシック" panose="020B0600070205080204" pitchFamily="50" charset="-128"/>
              </a:rPr>
              <a:t>新潟が一位で、８９蔵。</a:t>
            </a:r>
            <a:endParaRPr kumimoji="1" lang="en-US" altLang="ja-JP" sz="3200" b="1" dirty="0">
              <a:latin typeface="ＭＳ Ｐゴシック" panose="020B0600070205080204" pitchFamily="50" charset="-128"/>
              <a:ea typeface="ＭＳ Ｐゴシック" panose="020B0600070205080204" pitchFamily="50" charset="-128"/>
            </a:endParaRPr>
          </a:p>
          <a:p>
            <a:pPr marL="0" indent="0">
              <a:lnSpc>
                <a:spcPct val="110000"/>
              </a:lnSpc>
              <a:buNone/>
            </a:pPr>
            <a:endParaRPr lang="en-US" altLang="ja-JP" sz="3200" b="1" dirty="0">
              <a:latin typeface="ＭＳ Ｐゴシック" panose="020B0600070205080204" pitchFamily="50" charset="-128"/>
              <a:ea typeface="ＭＳ Ｐゴシック" panose="020B0600070205080204" pitchFamily="50" charset="-128"/>
            </a:endParaRPr>
          </a:p>
          <a:p>
            <a:pPr marL="0" indent="0">
              <a:lnSpc>
                <a:spcPct val="110000"/>
              </a:lnSpc>
              <a:buNone/>
            </a:pPr>
            <a:r>
              <a:rPr kumimoji="1" lang="ja-JP" altLang="en-US" sz="3200" b="1" dirty="0">
                <a:latin typeface="ＭＳ Ｐゴシック" panose="020B0600070205080204" pitchFamily="50" charset="-128"/>
                <a:ea typeface="ＭＳ Ｐゴシック" panose="020B0600070205080204" pitchFamily="50" charset="-128"/>
              </a:rPr>
              <a:t>全国に酒造は１，５００社強ある</a:t>
            </a:r>
          </a:p>
          <a:p>
            <a:pPr marL="0" indent="0">
              <a:lnSpc>
                <a:spcPct val="110000"/>
              </a:lnSpc>
              <a:buNone/>
            </a:pPr>
            <a:endParaRPr kumimoji="1" lang="en-US" altLang="ja-JP" sz="3200" b="1" dirty="0">
              <a:latin typeface="ＭＳ Ｐゴシック" panose="020B0600070205080204" pitchFamily="50" charset="-128"/>
              <a:ea typeface="ＭＳ Ｐゴシック" panose="020B0600070205080204" pitchFamily="50" charset="-128"/>
            </a:endParaRPr>
          </a:p>
          <a:p>
            <a:pPr marL="0" indent="0">
              <a:lnSpc>
                <a:spcPct val="110000"/>
              </a:lnSpc>
              <a:buNone/>
            </a:pPr>
            <a:endParaRPr kumimoji="1" lang="en-US" altLang="ja-JP" sz="3200" b="1" dirty="0">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70E09625-8055-83BC-3D21-37781AEA6CA2}"/>
              </a:ext>
            </a:extLst>
          </p:cNvPr>
          <p:cNvPicPr>
            <a:picLocks noChangeAspect="1"/>
          </p:cNvPicPr>
          <p:nvPr/>
        </p:nvPicPr>
        <p:blipFill>
          <a:blip r:embed="rId3"/>
          <a:stretch>
            <a:fillRect/>
          </a:stretch>
        </p:blipFill>
        <p:spPr>
          <a:xfrm>
            <a:off x="5054820" y="82815"/>
            <a:ext cx="7137180" cy="6692369"/>
          </a:xfrm>
          <a:prstGeom prst="rect">
            <a:avLst/>
          </a:prstGeom>
        </p:spPr>
      </p:pic>
      <p:sp>
        <p:nvSpPr>
          <p:cNvPr id="6" name="矢印: 下 5">
            <a:extLst>
              <a:ext uri="{FF2B5EF4-FFF2-40B4-BE49-F238E27FC236}">
                <a16:creationId xmlns:a16="http://schemas.microsoft.com/office/drawing/2014/main" id="{6962A8ED-7B79-6367-981E-33BFD8484054}"/>
              </a:ext>
            </a:extLst>
          </p:cNvPr>
          <p:cNvSpPr/>
          <p:nvPr/>
        </p:nvSpPr>
        <p:spPr>
          <a:xfrm rot="9808757" flipV="1">
            <a:off x="8571724" y="2783278"/>
            <a:ext cx="287269" cy="1291442"/>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79130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3482</Words>
  <Application>Microsoft Office PowerPoint</Application>
  <PresentationFormat>ワイド画面</PresentationFormat>
  <Paragraphs>206</Paragraphs>
  <Slides>27</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AR Pゴシック体S</vt:lpstr>
      <vt:lpstr>ＭＳ Ｐゴシック</vt:lpstr>
      <vt:lpstr>游ゴシック</vt:lpstr>
      <vt:lpstr>游ゴシック Light</vt:lpstr>
      <vt:lpstr>游明朝</vt:lpstr>
      <vt:lpstr>Arial</vt:lpstr>
      <vt:lpstr>Office テーマ</vt:lpstr>
      <vt:lpstr>第１４回利き酒の会 「長野のお酒を吞み比べる」</vt:lpstr>
      <vt:lpstr>概要</vt:lpstr>
      <vt:lpstr>長野県のお酒の特徴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長野の酒蔵数と生産量</vt:lpstr>
      <vt:lpstr>PowerPoint プレゼンテーション</vt:lpstr>
      <vt:lpstr>北信：　飯山、千曲、小布施、長野を中心とした地方</vt:lpstr>
      <vt:lpstr>東信：軽井沢、上田、佐久を中心とした地方</vt:lpstr>
      <vt:lpstr>中信：白馬、安曇野、松本、木曽路を中心とした地方</vt:lpstr>
      <vt:lpstr>南信：諏訪、伊那路、飯田を中心とした地方</vt:lpstr>
      <vt:lpstr>本日の銘柄紹介</vt:lpstr>
      <vt:lpstr>PowerPoint プレゼンテーション</vt:lpstr>
      <vt:lpstr>十六代九郎右衛門　　湯川酒造店　木曽郡木祖村</vt:lpstr>
      <vt:lpstr>水尾　金紋錦特別純米　田中屋酒造 　飯山市</vt:lpstr>
      <vt:lpstr>明鏡止水　純米大吟醸　磨35 　大澤酒造　佐久市</vt:lpstr>
      <vt:lpstr>真澄　純米吟醸酒　金壽　宮坂醸造㈱　　諏訪市</vt:lpstr>
      <vt:lpstr>大信州　辛口特別純米酒　　大信州酒造　　松本市</vt:lpstr>
      <vt:lpstr> 麗人　純米酒　麗人酒造　　諏訪市 </vt:lpstr>
      <vt:lpstr>和田龍純米搾りたて生原酒　和田龍酒造　上田市</vt:lpstr>
      <vt:lpstr>大雪渓 純米吟醸　山恵錦　　大雪渓酒造　北安曇野郡</vt:lpstr>
      <vt:lpstr>「利き酒の会」運営方式（確認） 人事部との協議を踏まえて</vt:lpstr>
      <vt:lpstr>「利き酒の会」運営方式　詳細　（確認）</vt:lpstr>
      <vt:lpstr>実利き酒に移行しましょう。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池永 温</dc:creator>
  <cp:lastModifiedBy>泰 掛橋</cp:lastModifiedBy>
  <cp:revision>55</cp:revision>
  <dcterms:created xsi:type="dcterms:W3CDTF">2023-07-16T05:52:46Z</dcterms:created>
  <dcterms:modified xsi:type="dcterms:W3CDTF">2024-01-16T13:28:06Z</dcterms:modified>
</cp:coreProperties>
</file>